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360" r:id="rId3"/>
    <p:sldId id="336" r:id="rId4"/>
    <p:sldId id="359" r:id="rId5"/>
    <p:sldId id="351" r:id="rId6"/>
    <p:sldId id="352" r:id="rId7"/>
    <p:sldId id="348" r:id="rId8"/>
    <p:sldId id="342" r:id="rId9"/>
    <p:sldId id="346" r:id="rId10"/>
    <p:sldId id="356" r:id="rId11"/>
    <p:sldId id="349" r:id="rId12"/>
    <p:sldId id="343" r:id="rId13"/>
    <p:sldId id="353" r:id="rId14"/>
    <p:sldId id="350" r:id="rId15"/>
  </p:sldIdLst>
  <p:sldSz cx="9144000" cy="6858000" type="screen4x3"/>
  <p:notesSz cx="6794500" cy="99314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3300"/>
    <a:srgbClr val="73E838"/>
    <a:srgbClr val="66FF33"/>
    <a:srgbClr val="B3D6F2"/>
    <a:srgbClr val="29343D"/>
    <a:srgbClr val="545454"/>
    <a:srgbClr val="3E4E5C"/>
    <a:srgbClr val="566D80"/>
    <a:srgbClr val="BE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yst layou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llemlayout 1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yst layout 3 - Marker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yst layou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344D84-9AFB-497E-A393-DC336BA19D2E}" styleName="Mellemlayout 3 - Markering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llemlayout 3 - Markering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llemlayout 3 - Markering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yst layout 3 - Marker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yst layou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ema til typografi 1 - Markerin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88693" autoAdjust="0"/>
  </p:normalViewPr>
  <p:slideViewPr>
    <p:cSldViewPr>
      <p:cViewPr varScale="1">
        <p:scale>
          <a:sx n="67" d="100"/>
          <a:sy n="67" d="100"/>
        </p:scale>
        <p:origin x="1000" y="48"/>
      </p:cViewPr>
      <p:guideLst>
        <p:guide orient="horz" pos="2160"/>
        <p:guide pos="2880"/>
      </p:guideLst>
    </p:cSldViewPr>
  </p:slideViewPr>
  <p:notesTextViewPr>
    <p:cViewPr>
      <p:scale>
        <a:sx n="100" d="100"/>
        <a:sy n="100" d="100"/>
      </p:scale>
      <p:origin x="0" y="0"/>
    </p:cViewPr>
  </p:notesTextViewPr>
  <p:sorterViewPr>
    <p:cViewPr>
      <p:scale>
        <a:sx n="73" d="100"/>
        <a:sy n="73" d="100"/>
      </p:scale>
      <p:origin x="0" y="0"/>
    </p:cViewPr>
  </p:sorterViewPr>
  <p:notesViewPr>
    <p:cSldViewPr>
      <p:cViewPr varScale="1">
        <p:scale>
          <a:sx n="73" d="100"/>
          <a:sy n="73" d="100"/>
        </p:scale>
        <p:origin x="-2172"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6570"/>
          </a:xfrm>
          <a:prstGeom prst="rect">
            <a:avLst/>
          </a:prstGeom>
        </p:spPr>
        <p:txBody>
          <a:bodyPr vert="horz" lIns="95564" tIns="47782" rIns="95564" bIns="47782" rtlCol="0"/>
          <a:lstStyle>
            <a:lvl1pPr algn="l">
              <a:defRPr sz="1300"/>
            </a:lvl1pPr>
          </a:lstStyle>
          <a:p>
            <a:endParaRPr lang="da-DK" sz="1100" dirty="0">
              <a:latin typeface="Arial" pitchFamily="34" charset="0"/>
              <a:cs typeface="Arial" pitchFamily="34" charset="0"/>
            </a:endParaRPr>
          </a:p>
        </p:txBody>
      </p:sp>
      <p:sp>
        <p:nvSpPr>
          <p:cNvPr id="4" name="Pladsholder til sidefod 3"/>
          <p:cNvSpPr>
            <a:spLocks noGrp="1"/>
          </p:cNvSpPr>
          <p:nvPr>
            <p:ph type="ftr" sz="quarter" idx="2"/>
          </p:nvPr>
        </p:nvSpPr>
        <p:spPr>
          <a:xfrm>
            <a:off x="0" y="9433107"/>
            <a:ext cx="2944283" cy="496570"/>
          </a:xfrm>
          <a:prstGeom prst="rect">
            <a:avLst/>
          </a:prstGeom>
        </p:spPr>
        <p:txBody>
          <a:bodyPr vert="horz" lIns="95564" tIns="47782" rIns="95564" bIns="47782" rtlCol="0" anchor="b"/>
          <a:lstStyle>
            <a:lvl1pPr algn="l">
              <a:defRPr sz="1300"/>
            </a:lvl1pPr>
          </a:lstStyle>
          <a:p>
            <a:endParaRPr lang="da-DK" sz="1100" dirty="0">
              <a:latin typeface="Arial" pitchFamily="34" charset="0"/>
              <a:cs typeface="Arial" pitchFamily="34" charset="0"/>
            </a:endParaRPr>
          </a:p>
        </p:txBody>
      </p:sp>
      <p:sp>
        <p:nvSpPr>
          <p:cNvPr id="5" name="Pladsholder til diasnummer 4"/>
          <p:cNvSpPr>
            <a:spLocks noGrp="1"/>
          </p:cNvSpPr>
          <p:nvPr>
            <p:ph type="sldNum" sz="quarter" idx="3"/>
          </p:nvPr>
        </p:nvSpPr>
        <p:spPr>
          <a:xfrm>
            <a:off x="3848644" y="9433107"/>
            <a:ext cx="2944283" cy="496570"/>
          </a:xfrm>
          <a:prstGeom prst="rect">
            <a:avLst/>
          </a:prstGeom>
        </p:spPr>
        <p:txBody>
          <a:bodyPr vert="horz" lIns="95564" tIns="47782" rIns="95564" bIns="47782" rtlCol="0" anchor="b"/>
          <a:lstStyle>
            <a:lvl1pPr algn="r">
              <a:defRPr sz="1300"/>
            </a:lvl1pPr>
          </a:lstStyle>
          <a:p>
            <a:fld id="{2E47FF8D-D1A9-4421-8424-F84569FB2D98}" type="slidenum">
              <a:rPr lang="da-DK" sz="1100">
                <a:latin typeface="Arial" pitchFamily="34" charset="0"/>
                <a:cs typeface="Arial" pitchFamily="34" charset="0"/>
              </a:rPr>
              <a:pPr/>
              <a:t>‹nr.›</a:t>
            </a:fld>
            <a:endParaRPr lang="da-DK" sz="1100" dirty="0">
              <a:latin typeface="Arial" pitchFamily="34" charset="0"/>
              <a:cs typeface="Arial" pitchFamily="34" charset="0"/>
            </a:endParaRPr>
          </a:p>
        </p:txBody>
      </p:sp>
    </p:spTree>
    <p:extLst>
      <p:ext uri="{BB962C8B-B14F-4D97-AF65-F5344CB8AC3E}">
        <p14:creationId xmlns:p14="http://schemas.microsoft.com/office/powerpoint/2010/main" val="197531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6570"/>
          </a:xfrm>
          <a:prstGeom prst="rect">
            <a:avLst/>
          </a:prstGeom>
        </p:spPr>
        <p:txBody>
          <a:bodyPr vert="horz" lIns="95564" tIns="47782" rIns="95564" bIns="47782" rtlCol="0"/>
          <a:lstStyle>
            <a:lvl1pPr algn="l">
              <a:defRPr sz="1100">
                <a:latin typeface="Arial" pitchFamily="34" charset="0"/>
                <a:cs typeface="Arial" pitchFamily="34" charset="0"/>
              </a:defRPr>
            </a:lvl1pPr>
          </a:lstStyle>
          <a:p>
            <a:endParaRPr lang="da-DK" dirty="0"/>
          </a:p>
        </p:txBody>
      </p:sp>
      <p:sp>
        <p:nvSpPr>
          <p:cNvPr id="4" name="Pladsholder til diasbillede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5564" tIns="47782" rIns="95564" bIns="47782" rtlCol="0" anchor="ctr"/>
          <a:lstStyle/>
          <a:p>
            <a:endParaRPr lang="da-DK"/>
          </a:p>
        </p:txBody>
      </p:sp>
      <p:sp>
        <p:nvSpPr>
          <p:cNvPr id="5" name="Pladsholder til noter 4"/>
          <p:cNvSpPr>
            <a:spLocks noGrp="1"/>
          </p:cNvSpPr>
          <p:nvPr>
            <p:ph type="body" sz="quarter" idx="3"/>
          </p:nvPr>
        </p:nvSpPr>
        <p:spPr>
          <a:xfrm>
            <a:off x="679450" y="4717415"/>
            <a:ext cx="5435600" cy="4469130"/>
          </a:xfrm>
          <a:prstGeom prst="rect">
            <a:avLst/>
          </a:prstGeom>
        </p:spPr>
        <p:txBody>
          <a:bodyPr vert="horz" lIns="95564" tIns="47782" rIns="95564" bIns="47782" rtlCol="0">
            <a:normAutofit/>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9433107"/>
            <a:ext cx="2944283" cy="496570"/>
          </a:xfrm>
          <a:prstGeom prst="rect">
            <a:avLst/>
          </a:prstGeom>
        </p:spPr>
        <p:txBody>
          <a:bodyPr vert="horz" lIns="95564" tIns="47782" rIns="95564" bIns="47782" rtlCol="0" anchor="b"/>
          <a:lstStyle>
            <a:lvl1pPr algn="l">
              <a:defRPr sz="1100">
                <a:latin typeface="Arial" pitchFamily="34" charset="0"/>
                <a:cs typeface="Arial" pitchFamily="34" charset="0"/>
              </a:defRPr>
            </a:lvl1pPr>
          </a:lstStyle>
          <a:p>
            <a:endParaRPr lang="da-DK" dirty="0"/>
          </a:p>
        </p:txBody>
      </p:sp>
      <p:sp>
        <p:nvSpPr>
          <p:cNvPr id="7" name="Pladsholder til diasnummer 6"/>
          <p:cNvSpPr>
            <a:spLocks noGrp="1"/>
          </p:cNvSpPr>
          <p:nvPr>
            <p:ph type="sldNum" sz="quarter" idx="5"/>
          </p:nvPr>
        </p:nvSpPr>
        <p:spPr>
          <a:xfrm>
            <a:off x="3848644" y="9433107"/>
            <a:ext cx="2944283" cy="496570"/>
          </a:xfrm>
          <a:prstGeom prst="rect">
            <a:avLst/>
          </a:prstGeom>
        </p:spPr>
        <p:txBody>
          <a:bodyPr vert="horz" lIns="95564" tIns="47782" rIns="95564" bIns="47782" rtlCol="0" anchor="b"/>
          <a:lstStyle>
            <a:lvl1pPr algn="r">
              <a:defRPr sz="1300">
                <a:latin typeface="Arial" pitchFamily="34" charset="0"/>
                <a:cs typeface="Arial" pitchFamily="34" charset="0"/>
              </a:defRPr>
            </a:lvl1pPr>
          </a:lstStyle>
          <a:p>
            <a:fld id="{AA2949DE-B29F-40DC-83F7-F310D2705DC5}" type="slidenum">
              <a:rPr lang="da-DK" smtClean="0"/>
              <a:pPr/>
              <a:t>‹nr.›</a:t>
            </a:fld>
            <a:endParaRPr lang="da-DK" dirty="0"/>
          </a:p>
        </p:txBody>
      </p:sp>
    </p:spTree>
    <p:extLst>
      <p:ext uri="{BB962C8B-B14F-4D97-AF65-F5344CB8AC3E}">
        <p14:creationId xmlns:p14="http://schemas.microsoft.com/office/powerpoint/2010/main" val="182739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side LYSEBLÅ">
    <p:spTree>
      <p:nvGrpSpPr>
        <p:cNvPr id="1" name=""/>
        <p:cNvGrpSpPr/>
        <p:nvPr/>
      </p:nvGrpSpPr>
      <p:grpSpPr>
        <a:xfrm>
          <a:off x="0" y="0"/>
          <a:ext cx="0" cy="0"/>
          <a:chOff x="0" y="0"/>
          <a:chExt cx="0" cy="0"/>
        </a:xfrm>
      </p:grpSpPr>
      <p:pic>
        <p:nvPicPr>
          <p:cNvPr id="9" name="Billede 8"/>
          <p:cNvPicPr>
            <a:picLocks noChangeAspect="1"/>
          </p:cNvPicPr>
          <p:nvPr userDrawn="1"/>
        </p:nvPicPr>
        <p:blipFill rotWithShape="1">
          <a:blip r:embed="rId2">
            <a:extLst>
              <a:ext uri="{28A0092B-C50C-407E-A947-70E740481C1C}">
                <a14:useLocalDpi xmlns:a14="http://schemas.microsoft.com/office/drawing/2010/main" val="0"/>
              </a:ext>
            </a:extLst>
          </a:blip>
          <a:srcRect t="11384" r="12244"/>
          <a:stretch/>
        </p:blipFill>
        <p:spPr>
          <a:xfrm>
            <a:off x="2699792" y="-27384"/>
            <a:ext cx="6480720" cy="5832648"/>
          </a:xfrm>
          <a:prstGeom prst="rect">
            <a:avLst/>
          </a:prstGeom>
        </p:spPr>
      </p:pic>
      <p:sp>
        <p:nvSpPr>
          <p:cNvPr id="34" name="Undertitel 2"/>
          <p:cNvSpPr>
            <a:spLocks noGrp="1"/>
          </p:cNvSpPr>
          <p:nvPr>
            <p:ph type="subTitle" idx="1"/>
          </p:nvPr>
        </p:nvSpPr>
        <p:spPr>
          <a:xfrm>
            <a:off x="323528" y="6165384"/>
            <a:ext cx="8712968" cy="720000"/>
          </a:xfrm>
          <a:prstGeom prst="rect">
            <a:avLst/>
          </a:prstGeom>
        </p:spPr>
        <p:txBody>
          <a:bodyPr lIns="180000" tIns="0" rIns="180000" bIns="0">
            <a:noAutofit/>
          </a:bodyPr>
          <a:lstStyle>
            <a:lvl1pPr marL="0" indent="0" algn="l">
              <a:buNone/>
              <a:defRPr sz="2800" b="0">
                <a:solidFill>
                  <a:srgbClr val="BED6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da-DK" dirty="0"/>
          </a:p>
        </p:txBody>
      </p:sp>
      <p:sp>
        <p:nvSpPr>
          <p:cNvPr id="5" name="Titel 29"/>
          <p:cNvSpPr>
            <a:spLocks noGrp="1"/>
          </p:cNvSpPr>
          <p:nvPr>
            <p:ph type="title"/>
          </p:nvPr>
        </p:nvSpPr>
        <p:spPr>
          <a:xfrm>
            <a:off x="323528" y="4829060"/>
            <a:ext cx="8712968" cy="1320174"/>
          </a:xfrm>
          <a:prstGeom prst="rect">
            <a:avLst/>
          </a:prstGeom>
        </p:spPr>
        <p:txBody>
          <a:bodyPr lIns="180000" tIns="180000" rIns="180000" bIns="0" anchor="t" anchorCtr="0">
            <a:noAutofit/>
          </a:bodyPr>
          <a:lstStyle>
            <a:lvl1pPr algn="l">
              <a:defRPr sz="3600" b="0" cap="all" baseline="0">
                <a:solidFill>
                  <a:srgbClr val="BED600"/>
                </a:solidFill>
              </a:defRPr>
            </a:lvl1pPr>
          </a:lstStyle>
          <a:p>
            <a:r>
              <a:rPr lang="da-DK"/>
              <a:t>Klik for at redigere i master</a:t>
            </a:r>
            <a:endParaRPr lang="da-DK" dirty="0"/>
          </a:p>
        </p:txBody>
      </p:sp>
    </p:spTree>
    <p:extLst>
      <p:ext uri="{BB962C8B-B14F-4D97-AF65-F5344CB8AC3E}">
        <p14:creationId xmlns:p14="http://schemas.microsoft.com/office/powerpoint/2010/main" val="3121740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Indholdsside ">
    <p:spTree>
      <p:nvGrpSpPr>
        <p:cNvPr id="1" name=""/>
        <p:cNvGrpSpPr/>
        <p:nvPr/>
      </p:nvGrpSpPr>
      <p:grpSpPr>
        <a:xfrm>
          <a:off x="0" y="0"/>
          <a:ext cx="0" cy="0"/>
          <a:chOff x="0" y="0"/>
          <a:chExt cx="0" cy="0"/>
        </a:xfrm>
      </p:grpSpPr>
      <p:sp>
        <p:nvSpPr>
          <p:cNvPr id="2" name="Titel 1"/>
          <p:cNvSpPr>
            <a:spLocks noGrp="1"/>
          </p:cNvSpPr>
          <p:nvPr>
            <p:ph type="title"/>
          </p:nvPr>
        </p:nvSpPr>
        <p:spPr>
          <a:xfrm>
            <a:off x="469823" y="720000"/>
            <a:ext cx="6838481" cy="708736"/>
          </a:xfrm>
          <a:prstGeom prst="rect">
            <a:avLst/>
          </a:prstGeom>
        </p:spPr>
        <p:txBody>
          <a:bodyPr/>
          <a:lstStyle>
            <a:lvl1pPr>
              <a:lnSpc>
                <a:spcPct val="100000"/>
              </a:lnSpc>
              <a:defRPr>
                <a:solidFill>
                  <a:srgbClr val="545454"/>
                </a:solidFill>
              </a:defRPr>
            </a:lvl1pPr>
          </a:lstStyle>
          <a:p>
            <a:r>
              <a:rPr lang="da-DK"/>
              <a:t>Klik for at redigere i master</a:t>
            </a:r>
            <a:endParaRPr lang="da-DK" dirty="0"/>
          </a:p>
        </p:txBody>
      </p:sp>
      <p:sp>
        <p:nvSpPr>
          <p:cNvPr id="3" name="Pladsholder til indhold 2"/>
          <p:cNvSpPr>
            <a:spLocks noGrp="1"/>
          </p:cNvSpPr>
          <p:nvPr>
            <p:ph idx="1"/>
          </p:nvPr>
        </p:nvSpPr>
        <p:spPr>
          <a:xfrm>
            <a:off x="469823" y="1440000"/>
            <a:ext cx="6838481" cy="4989396"/>
          </a:xfrm>
          <a:prstGeom prst="rect">
            <a:avLst/>
          </a:prstGeom>
        </p:spPr>
        <p:txBody>
          <a:bodyPr/>
          <a:lstStyle>
            <a:lvl1pPr marL="180975" indent="-180975">
              <a:lnSpc>
                <a:spcPct val="100000"/>
              </a:lnSpc>
              <a:defRPr>
                <a:solidFill>
                  <a:srgbClr val="545454"/>
                </a:solidFill>
              </a:defRPr>
            </a:lvl1pPr>
            <a:lvl2pPr marL="361950" indent="-180975">
              <a:lnSpc>
                <a:spcPct val="100000"/>
              </a:lnSpc>
              <a:defRPr>
                <a:solidFill>
                  <a:srgbClr val="545454"/>
                </a:solidFill>
              </a:defRPr>
            </a:lvl2pPr>
            <a:lvl3pPr marL="534988" indent="-173038">
              <a:lnSpc>
                <a:spcPct val="100000"/>
              </a:lnSpc>
              <a:defRPr>
                <a:solidFill>
                  <a:srgbClr val="545454"/>
                </a:solidFill>
              </a:defRPr>
            </a:lvl3pPr>
            <a:lvl4pPr marL="715963" indent="-180975">
              <a:lnSpc>
                <a:spcPct val="100000"/>
              </a:lnSpc>
              <a:defRPr>
                <a:solidFill>
                  <a:srgbClr val="545454"/>
                </a:solidFill>
              </a:defRPr>
            </a:lvl4pPr>
            <a:lvl5pPr marL="896938" indent="-180975">
              <a:lnSpc>
                <a:spcPct val="100000"/>
              </a:lnSpc>
              <a:defRPr>
                <a:solidFill>
                  <a:srgbClr val="545454"/>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4" name="Lige forbindelse 3"/>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5" name="Tekstboks 4"/>
          <p:cNvSpPr txBox="1"/>
          <p:nvPr userDrawn="1"/>
        </p:nvSpPr>
        <p:spPr>
          <a:xfrm>
            <a:off x="7164288" y="199673"/>
            <a:ext cx="1584176" cy="215444"/>
          </a:xfrm>
          <a:prstGeom prst="rect">
            <a:avLst/>
          </a:prstGeom>
          <a:noFill/>
        </p:spPr>
        <p:txBody>
          <a:bodyPr wrap="square" rtlCol="0" anchor="ctr">
            <a:spAutoFit/>
          </a:bodyPr>
          <a:lstStyle/>
          <a:p>
            <a:pPr algn="r">
              <a:lnSpc>
                <a:spcPct val="100000"/>
              </a:lnSpc>
            </a:pPr>
            <a:r>
              <a:rPr lang="da-DK" sz="800" b="1" dirty="0" err="1"/>
              <a:t>aarhustech.dk</a:t>
            </a:r>
            <a:endParaRPr lang="da-DK" sz="800" b="1" dirty="0"/>
          </a:p>
        </p:txBody>
      </p:sp>
      <p:sp>
        <p:nvSpPr>
          <p:cNvPr id="6" name="Tekstboks 5"/>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8" name="Tekstboks 7"/>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Indholdsside - uden bullets">
    <p:spTree>
      <p:nvGrpSpPr>
        <p:cNvPr id="1" name=""/>
        <p:cNvGrpSpPr/>
        <p:nvPr/>
      </p:nvGrpSpPr>
      <p:grpSpPr>
        <a:xfrm>
          <a:off x="0" y="0"/>
          <a:ext cx="0" cy="0"/>
          <a:chOff x="0" y="0"/>
          <a:chExt cx="0" cy="0"/>
        </a:xfrm>
      </p:grpSpPr>
      <p:sp>
        <p:nvSpPr>
          <p:cNvPr id="2" name="Titel 1"/>
          <p:cNvSpPr>
            <a:spLocks noGrp="1"/>
          </p:cNvSpPr>
          <p:nvPr>
            <p:ph type="title"/>
          </p:nvPr>
        </p:nvSpPr>
        <p:spPr>
          <a:xfrm>
            <a:off x="469823" y="720000"/>
            <a:ext cx="6838481" cy="708736"/>
          </a:xfrm>
          <a:prstGeom prst="rect">
            <a:avLst/>
          </a:prstGeom>
        </p:spPr>
        <p:txBody>
          <a:bodyPr/>
          <a:lstStyle>
            <a:lvl1pPr>
              <a:defRPr>
                <a:solidFill>
                  <a:srgbClr val="545454"/>
                </a:solidFill>
              </a:defRPr>
            </a:lvl1pPr>
          </a:lstStyle>
          <a:p>
            <a:r>
              <a:rPr lang="da-DK"/>
              <a:t>Klik for at redigere i master</a:t>
            </a:r>
            <a:endParaRPr lang="da-DK" dirty="0"/>
          </a:p>
        </p:txBody>
      </p:sp>
      <p:sp>
        <p:nvSpPr>
          <p:cNvPr id="3" name="Pladsholder til indhold 2"/>
          <p:cNvSpPr>
            <a:spLocks noGrp="1"/>
          </p:cNvSpPr>
          <p:nvPr>
            <p:ph idx="1"/>
          </p:nvPr>
        </p:nvSpPr>
        <p:spPr>
          <a:xfrm>
            <a:off x="469823" y="1440000"/>
            <a:ext cx="6838481" cy="4989396"/>
          </a:xfrm>
          <a:prstGeom prst="rect">
            <a:avLst/>
          </a:prstGeom>
        </p:spPr>
        <p:txBody>
          <a:bodyPr/>
          <a:lstStyle>
            <a:lvl1pPr marL="0" indent="0">
              <a:buNone/>
              <a:defRPr>
                <a:solidFill>
                  <a:srgbClr val="545454"/>
                </a:solidFill>
              </a:defRPr>
            </a:lvl1pPr>
            <a:lvl2pPr marL="0" indent="0">
              <a:buNone/>
              <a:defRPr>
                <a:solidFill>
                  <a:srgbClr val="545454"/>
                </a:solidFill>
              </a:defRPr>
            </a:lvl2pPr>
            <a:lvl3pPr marL="361950" indent="0">
              <a:buNone/>
              <a:defRPr>
                <a:solidFill>
                  <a:srgbClr val="545454"/>
                </a:solidFill>
              </a:defRPr>
            </a:lvl3pPr>
            <a:lvl4pPr marL="715963" indent="0">
              <a:buNone/>
              <a:defRPr>
                <a:solidFill>
                  <a:srgbClr val="545454"/>
                </a:solidFill>
              </a:defRPr>
            </a:lvl4pPr>
            <a:lvl5pPr marL="1077913" indent="0">
              <a:buNone/>
              <a:defRPr>
                <a:solidFill>
                  <a:srgbClr val="545454"/>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4" name="Lige forbindelse 3"/>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5" name="Tekstboks 4"/>
          <p:cNvSpPr txBox="1"/>
          <p:nvPr userDrawn="1"/>
        </p:nvSpPr>
        <p:spPr>
          <a:xfrm>
            <a:off x="7164288" y="138118"/>
            <a:ext cx="1584176" cy="338554"/>
          </a:xfrm>
          <a:prstGeom prst="rect">
            <a:avLst/>
          </a:prstGeom>
          <a:noFill/>
        </p:spPr>
        <p:txBody>
          <a:bodyPr wrap="square" rtlCol="0" anchor="ctr">
            <a:spAutoFit/>
          </a:bodyPr>
          <a:lstStyle/>
          <a:p>
            <a:pPr algn="r">
              <a:lnSpc>
                <a:spcPct val="200000"/>
              </a:lnSpc>
            </a:pPr>
            <a:r>
              <a:rPr lang="da-DK" sz="800" b="1" dirty="0" err="1"/>
              <a:t>aarhustech.dk</a:t>
            </a:r>
            <a:endParaRPr lang="da-DK" sz="800" b="1" dirty="0"/>
          </a:p>
        </p:txBody>
      </p:sp>
      <p:sp>
        <p:nvSpPr>
          <p:cNvPr id="6" name="Tekstboks 5"/>
          <p:cNvSpPr txBox="1"/>
          <p:nvPr userDrawn="1"/>
        </p:nvSpPr>
        <p:spPr>
          <a:xfrm>
            <a:off x="467544" y="188640"/>
            <a:ext cx="1152128" cy="288032"/>
          </a:xfrm>
          <a:prstGeom prst="rect">
            <a:avLst/>
          </a:prstGeom>
          <a:noFill/>
        </p:spPr>
        <p:txBody>
          <a:bodyPr wrap="square" rtlCol="0" anchor="b">
            <a:noAutofit/>
          </a:bodyPr>
          <a:lstStyle/>
          <a:p>
            <a:pPr marL="0" indent="0" algn="l">
              <a:lnSpc>
                <a:spcPct val="200000"/>
              </a:lnSpc>
            </a:pPr>
            <a:fld id="{90489D49-9A0B-49F8-80DD-0EEA7FA9C6A9}" type="datetime2">
              <a:rPr lang="da-DK" sz="800" b="0" smtClean="0"/>
              <a:pPr marL="0" indent="0" algn="l">
                <a:lnSpc>
                  <a:spcPct val="200000"/>
                </a:lnSpc>
              </a:pPr>
              <a:t>25. marts 2020</a:t>
            </a:fld>
            <a:endParaRPr lang="da-DK" sz="800" b="0" dirty="0"/>
          </a:p>
        </p:txBody>
      </p:sp>
      <p:sp>
        <p:nvSpPr>
          <p:cNvPr id="8" name="Tekstboks 7"/>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200000"/>
              </a:lnSpc>
            </a:pPr>
            <a:r>
              <a:rPr lang="da-DK" sz="800" b="0" dirty="0"/>
              <a:t>Slide nr. </a:t>
            </a:r>
            <a:fld id="{8A4B6F2B-2738-48D0-A017-9023CBC98F16}" type="slidenum">
              <a:rPr lang="da-DK" sz="800" b="0" smtClean="0"/>
              <a:pPr marL="0" indent="0" algn="l">
                <a:lnSpc>
                  <a:spcPct val="200000"/>
                </a:lnSpc>
              </a:pPr>
              <a:t>‹nr.›</a:t>
            </a:fld>
            <a:endParaRPr lang="da-DK" sz="800" b="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Indholdsside - 2 spalter - bullets">
    <p:spTree>
      <p:nvGrpSpPr>
        <p:cNvPr id="1" name=""/>
        <p:cNvGrpSpPr/>
        <p:nvPr/>
      </p:nvGrpSpPr>
      <p:grpSpPr>
        <a:xfrm>
          <a:off x="0" y="0"/>
          <a:ext cx="0" cy="0"/>
          <a:chOff x="0" y="0"/>
          <a:chExt cx="0" cy="0"/>
        </a:xfrm>
      </p:grpSpPr>
      <p:sp>
        <p:nvSpPr>
          <p:cNvPr id="2" name="Titel 1"/>
          <p:cNvSpPr>
            <a:spLocks noGrp="1"/>
          </p:cNvSpPr>
          <p:nvPr>
            <p:ph type="title"/>
          </p:nvPr>
        </p:nvSpPr>
        <p:spPr>
          <a:xfrm>
            <a:off x="467544" y="720000"/>
            <a:ext cx="6852395" cy="697414"/>
          </a:xfrm>
          <a:prstGeom prst="rect">
            <a:avLst/>
          </a:prstGeom>
        </p:spPr>
        <p:txBody>
          <a:bodyPr/>
          <a:lstStyle>
            <a:lvl1pPr>
              <a:defRPr>
                <a:solidFill>
                  <a:schemeClr val="tx2">
                    <a:lumMod val="50000"/>
                  </a:schemeClr>
                </a:solidFill>
              </a:defRPr>
            </a:lvl1pPr>
          </a:lstStyle>
          <a:p>
            <a:r>
              <a:rPr lang="da-DK"/>
              <a:t>Klik for at redigere i master</a:t>
            </a:r>
            <a:endParaRPr lang="da-DK" dirty="0"/>
          </a:p>
        </p:txBody>
      </p:sp>
      <p:sp>
        <p:nvSpPr>
          <p:cNvPr id="3" name="Pladsholder til indhold 2"/>
          <p:cNvSpPr>
            <a:spLocks noGrp="1"/>
          </p:cNvSpPr>
          <p:nvPr>
            <p:ph sz="half" idx="1"/>
          </p:nvPr>
        </p:nvSpPr>
        <p:spPr>
          <a:xfrm>
            <a:off x="467544" y="1600200"/>
            <a:ext cx="3280496" cy="4829196"/>
          </a:xfrm>
          <a:prstGeom prst="rect">
            <a:avLst/>
          </a:prstGeom>
        </p:spPr>
        <p:txBody>
          <a:bodyPr/>
          <a:lstStyle>
            <a:lvl1pPr marL="180975" indent="-180975">
              <a:defRPr sz="2000">
                <a:solidFill>
                  <a:schemeClr val="tx2">
                    <a:lumMod val="50000"/>
                  </a:schemeClr>
                </a:solidFill>
              </a:defRPr>
            </a:lvl1pPr>
            <a:lvl2pPr marL="361950" indent="-180975">
              <a:defRPr sz="1600">
                <a:solidFill>
                  <a:schemeClr val="tx2">
                    <a:lumMod val="50000"/>
                  </a:schemeClr>
                </a:solidFill>
              </a:defRPr>
            </a:lvl2pPr>
            <a:lvl3pPr marL="534988" indent="-173038">
              <a:defRPr sz="1600">
                <a:solidFill>
                  <a:schemeClr val="tx2">
                    <a:lumMod val="50000"/>
                  </a:schemeClr>
                </a:solidFill>
              </a:defRPr>
            </a:lvl3pPr>
            <a:lvl4pPr marL="715963" indent="-180975">
              <a:defRPr sz="1600">
                <a:solidFill>
                  <a:schemeClr val="tx2">
                    <a:lumMod val="50000"/>
                  </a:schemeClr>
                </a:solidFill>
              </a:defRPr>
            </a:lvl4pPr>
            <a:lvl5pPr marL="896938" indent="-180975">
              <a:defRPr sz="1600">
                <a:solidFill>
                  <a:schemeClr val="tx2">
                    <a:lumMod val="50000"/>
                  </a:schemeClr>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039444" y="1600200"/>
            <a:ext cx="3280496" cy="4829196"/>
          </a:xfrm>
          <a:prstGeom prst="rect">
            <a:avLst/>
          </a:prstGeom>
        </p:spPr>
        <p:txBody>
          <a:bodyPr/>
          <a:lstStyle>
            <a:lvl1pPr marL="180975" indent="-180975">
              <a:defRPr sz="2000">
                <a:solidFill>
                  <a:schemeClr val="tx2">
                    <a:lumMod val="50000"/>
                  </a:schemeClr>
                </a:solidFill>
              </a:defRPr>
            </a:lvl1pPr>
            <a:lvl2pPr marL="361950" indent="-180975">
              <a:defRPr sz="1600">
                <a:solidFill>
                  <a:schemeClr val="tx2">
                    <a:lumMod val="50000"/>
                  </a:schemeClr>
                </a:solidFill>
              </a:defRPr>
            </a:lvl2pPr>
            <a:lvl3pPr marL="534988" indent="-173038">
              <a:defRPr sz="1600">
                <a:solidFill>
                  <a:schemeClr val="tx2">
                    <a:lumMod val="50000"/>
                  </a:schemeClr>
                </a:solidFill>
              </a:defRPr>
            </a:lvl3pPr>
            <a:lvl4pPr marL="715963" indent="-180975">
              <a:defRPr sz="1600">
                <a:solidFill>
                  <a:schemeClr val="tx2">
                    <a:lumMod val="50000"/>
                  </a:schemeClr>
                </a:solidFill>
              </a:defRPr>
            </a:lvl4pPr>
            <a:lvl5pPr marL="896938" indent="-180975">
              <a:defRPr sz="1600">
                <a:solidFill>
                  <a:schemeClr val="tx2">
                    <a:lumMod val="50000"/>
                  </a:schemeClr>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5" name="Lige forbindelse 4"/>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6" name="Tekstboks 5"/>
          <p:cNvSpPr txBox="1"/>
          <p:nvPr userDrawn="1"/>
        </p:nvSpPr>
        <p:spPr>
          <a:xfrm>
            <a:off x="7164288" y="138118"/>
            <a:ext cx="1584176" cy="338554"/>
          </a:xfrm>
          <a:prstGeom prst="rect">
            <a:avLst/>
          </a:prstGeom>
          <a:noFill/>
        </p:spPr>
        <p:txBody>
          <a:bodyPr wrap="square" rtlCol="0" anchor="ctr">
            <a:spAutoFit/>
          </a:bodyPr>
          <a:lstStyle/>
          <a:p>
            <a:pPr algn="r">
              <a:lnSpc>
                <a:spcPct val="200000"/>
              </a:lnSpc>
            </a:pPr>
            <a:r>
              <a:rPr lang="da-DK" sz="800" b="1" dirty="0" err="1"/>
              <a:t>aarhustech.dk</a:t>
            </a:r>
            <a:endParaRPr lang="da-DK" sz="800" b="1" dirty="0"/>
          </a:p>
        </p:txBody>
      </p:sp>
      <p:sp>
        <p:nvSpPr>
          <p:cNvPr id="7" name="Tekstboks 6"/>
          <p:cNvSpPr txBox="1"/>
          <p:nvPr userDrawn="1"/>
        </p:nvSpPr>
        <p:spPr>
          <a:xfrm>
            <a:off x="467544" y="188640"/>
            <a:ext cx="1152128" cy="288032"/>
          </a:xfrm>
          <a:prstGeom prst="rect">
            <a:avLst/>
          </a:prstGeom>
          <a:noFill/>
        </p:spPr>
        <p:txBody>
          <a:bodyPr wrap="square" rtlCol="0" anchor="b">
            <a:noAutofit/>
          </a:bodyPr>
          <a:lstStyle/>
          <a:p>
            <a:pPr marL="0" indent="0" algn="l">
              <a:lnSpc>
                <a:spcPct val="200000"/>
              </a:lnSpc>
            </a:pPr>
            <a:fld id="{90489D49-9A0B-49F8-80DD-0EEA7FA9C6A9}" type="datetime2">
              <a:rPr lang="da-DK" sz="800" b="0" smtClean="0"/>
              <a:pPr marL="0" indent="0" algn="l">
                <a:lnSpc>
                  <a:spcPct val="200000"/>
                </a:lnSpc>
              </a:pPr>
              <a:t>25. marts 2020</a:t>
            </a:fld>
            <a:endParaRPr lang="da-DK" sz="800" b="0" dirty="0"/>
          </a:p>
        </p:txBody>
      </p:sp>
      <p:sp>
        <p:nvSpPr>
          <p:cNvPr id="9" name="Tekstboks 8"/>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200000"/>
              </a:lnSpc>
            </a:pPr>
            <a:r>
              <a:rPr lang="da-DK" sz="800" b="0" dirty="0"/>
              <a:t>Slide nr. </a:t>
            </a:r>
            <a:fld id="{8A4B6F2B-2738-48D0-A017-9023CBC98F16}" type="slidenum">
              <a:rPr lang="da-DK" sz="800" b="0" smtClean="0"/>
              <a:pPr marL="0" indent="0" algn="l">
                <a:lnSpc>
                  <a:spcPct val="200000"/>
                </a:lnSpc>
              </a:pPr>
              <a:t>‹nr.›</a:t>
            </a:fld>
            <a:endParaRPr lang="da-DK" sz="800" b="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Indholdsside - 2 spalter - UDEN bullets">
    <p:spTree>
      <p:nvGrpSpPr>
        <p:cNvPr id="1" name=""/>
        <p:cNvGrpSpPr/>
        <p:nvPr/>
      </p:nvGrpSpPr>
      <p:grpSpPr>
        <a:xfrm>
          <a:off x="0" y="0"/>
          <a:ext cx="0" cy="0"/>
          <a:chOff x="0" y="0"/>
          <a:chExt cx="0" cy="0"/>
        </a:xfrm>
      </p:grpSpPr>
      <p:sp>
        <p:nvSpPr>
          <p:cNvPr id="2" name="Titel 1"/>
          <p:cNvSpPr>
            <a:spLocks noGrp="1"/>
          </p:cNvSpPr>
          <p:nvPr>
            <p:ph type="title"/>
          </p:nvPr>
        </p:nvSpPr>
        <p:spPr>
          <a:xfrm>
            <a:off x="467544" y="720000"/>
            <a:ext cx="6852395" cy="697414"/>
          </a:xfrm>
          <a:prstGeom prst="rect">
            <a:avLst/>
          </a:prstGeom>
        </p:spPr>
        <p:txBody>
          <a:bodyPr/>
          <a:lstStyle>
            <a:lvl1pPr>
              <a:lnSpc>
                <a:spcPct val="100000"/>
              </a:lnSpc>
              <a:defRPr>
                <a:solidFill>
                  <a:srgbClr val="545454"/>
                </a:solidFill>
              </a:defRPr>
            </a:lvl1pPr>
          </a:lstStyle>
          <a:p>
            <a:r>
              <a:rPr lang="da-DK"/>
              <a:t>Klik for at redigere i master</a:t>
            </a:r>
            <a:endParaRPr lang="da-DK" dirty="0"/>
          </a:p>
        </p:txBody>
      </p:sp>
      <p:sp>
        <p:nvSpPr>
          <p:cNvPr id="3" name="Pladsholder til indhold 2"/>
          <p:cNvSpPr>
            <a:spLocks noGrp="1"/>
          </p:cNvSpPr>
          <p:nvPr>
            <p:ph sz="half" idx="1"/>
          </p:nvPr>
        </p:nvSpPr>
        <p:spPr>
          <a:xfrm>
            <a:off x="467544" y="1600200"/>
            <a:ext cx="3280496" cy="4829196"/>
          </a:xfrm>
          <a:prstGeom prst="rect">
            <a:avLst/>
          </a:prstGeom>
        </p:spPr>
        <p:txBody>
          <a:bodyPr/>
          <a:lstStyle>
            <a:lvl1pPr marL="0" indent="0">
              <a:lnSpc>
                <a:spcPct val="100000"/>
              </a:lnSpc>
              <a:buNone/>
              <a:defRPr sz="2000">
                <a:solidFill>
                  <a:srgbClr val="545454"/>
                </a:solidFill>
              </a:defRPr>
            </a:lvl1pPr>
            <a:lvl2pPr marL="0" indent="0">
              <a:lnSpc>
                <a:spcPct val="100000"/>
              </a:lnSpc>
              <a:buNone/>
              <a:defRPr sz="1600">
                <a:solidFill>
                  <a:srgbClr val="545454"/>
                </a:solidFill>
              </a:defRPr>
            </a:lvl2pPr>
            <a:lvl3pPr marL="361950" indent="-180975">
              <a:lnSpc>
                <a:spcPct val="100000"/>
              </a:lnSpc>
              <a:buNone/>
              <a:defRPr sz="1600">
                <a:solidFill>
                  <a:srgbClr val="545454"/>
                </a:solidFill>
              </a:defRPr>
            </a:lvl3pPr>
            <a:lvl4pPr marL="534988" indent="-173038">
              <a:lnSpc>
                <a:spcPct val="100000"/>
              </a:lnSpc>
              <a:buNone/>
              <a:tabLst/>
              <a:defRPr sz="1600">
                <a:solidFill>
                  <a:srgbClr val="545454"/>
                </a:solidFill>
              </a:defRPr>
            </a:lvl4pPr>
            <a:lvl5pPr marL="715963" indent="-180975">
              <a:lnSpc>
                <a:spcPct val="100000"/>
              </a:lnSpc>
              <a:buNone/>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039444" y="1600200"/>
            <a:ext cx="3280496" cy="4829196"/>
          </a:xfrm>
          <a:prstGeom prst="rect">
            <a:avLst/>
          </a:prstGeom>
        </p:spPr>
        <p:txBody>
          <a:bodyPr/>
          <a:lstStyle>
            <a:lvl1pPr marL="0" indent="0">
              <a:lnSpc>
                <a:spcPct val="100000"/>
              </a:lnSpc>
              <a:buNone/>
              <a:defRPr sz="2000">
                <a:solidFill>
                  <a:srgbClr val="545454"/>
                </a:solidFill>
              </a:defRPr>
            </a:lvl1pPr>
            <a:lvl2pPr marL="0" indent="0">
              <a:lnSpc>
                <a:spcPct val="100000"/>
              </a:lnSpc>
              <a:buNone/>
              <a:defRPr sz="1600">
                <a:solidFill>
                  <a:srgbClr val="545454"/>
                </a:solidFill>
              </a:defRPr>
            </a:lvl2pPr>
            <a:lvl3pPr marL="361950" indent="-180975">
              <a:lnSpc>
                <a:spcPct val="100000"/>
              </a:lnSpc>
              <a:buNone/>
              <a:defRPr sz="1600">
                <a:solidFill>
                  <a:srgbClr val="545454"/>
                </a:solidFill>
              </a:defRPr>
            </a:lvl3pPr>
            <a:lvl4pPr marL="534988" indent="-173038">
              <a:lnSpc>
                <a:spcPct val="100000"/>
              </a:lnSpc>
              <a:buNone/>
              <a:defRPr sz="1600">
                <a:solidFill>
                  <a:srgbClr val="545454"/>
                </a:solidFill>
              </a:defRPr>
            </a:lvl4pPr>
            <a:lvl5pPr marL="715963" indent="-180975">
              <a:lnSpc>
                <a:spcPct val="100000"/>
              </a:lnSpc>
              <a:buNone/>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5" name="Lige forbindelse 4"/>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6" name="Tekstboks 5"/>
          <p:cNvSpPr txBox="1"/>
          <p:nvPr userDrawn="1"/>
        </p:nvSpPr>
        <p:spPr>
          <a:xfrm>
            <a:off x="7164288" y="199673"/>
            <a:ext cx="1584176" cy="215444"/>
          </a:xfrm>
          <a:prstGeom prst="rect">
            <a:avLst/>
          </a:prstGeom>
          <a:noFill/>
        </p:spPr>
        <p:txBody>
          <a:bodyPr wrap="square" rtlCol="0" anchor="ctr">
            <a:spAutoFit/>
          </a:bodyPr>
          <a:lstStyle/>
          <a:p>
            <a:pPr algn="r">
              <a:lnSpc>
                <a:spcPct val="100000"/>
              </a:lnSpc>
            </a:pPr>
            <a:r>
              <a:rPr lang="da-DK" sz="800" b="1" dirty="0" err="1"/>
              <a:t>aarhustech.dk</a:t>
            </a:r>
            <a:endParaRPr lang="da-DK" sz="800" b="1" dirty="0"/>
          </a:p>
        </p:txBody>
      </p:sp>
      <p:sp>
        <p:nvSpPr>
          <p:cNvPr id="7" name="Tekstboks 6"/>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9" name="Tekstboks 8"/>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Underside - billede TOP">
    <p:spTree>
      <p:nvGrpSpPr>
        <p:cNvPr id="1" name=""/>
        <p:cNvGrpSpPr/>
        <p:nvPr/>
      </p:nvGrpSpPr>
      <p:grpSpPr>
        <a:xfrm>
          <a:off x="0" y="0"/>
          <a:ext cx="0" cy="0"/>
          <a:chOff x="0" y="0"/>
          <a:chExt cx="0" cy="0"/>
        </a:xfrm>
      </p:grpSpPr>
      <p:sp>
        <p:nvSpPr>
          <p:cNvPr id="2" name="Titel 1"/>
          <p:cNvSpPr>
            <a:spLocks noGrp="1"/>
          </p:cNvSpPr>
          <p:nvPr>
            <p:ph type="title"/>
          </p:nvPr>
        </p:nvSpPr>
        <p:spPr>
          <a:xfrm>
            <a:off x="467544" y="692696"/>
            <a:ext cx="6840000" cy="757694"/>
          </a:xfrm>
          <a:prstGeom prst="rect">
            <a:avLst/>
          </a:prstGeom>
        </p:spPr>
        <p:txBody>
          <a:bodyPr/>
          <a:lstStyle>
            <a:lvl1pPr>
              <a:lnSpc>
                <a:spcPct val="100000"/>
              </a:lnSpc>
              <a:defRPr>
                <a:solidFill>
                  <a:srgbClr val="545454"/>
                </a:solidFill>
              </a:defRPr>
            </a:lvl1pPr>
          </a:lstStyle>
          <a:p>
            <a:r>
              <a:rPr lang="da-DK"/>
              <a:t>Klik for at redigere i master</a:t>
            </a:r>
            <a:endParaRPr lang="da-DK" dirty="0"/>
          </a:p>
        </p:txBody>
      </p:sp>
      <p:sp>
        <p:nvSpPr>
          <p:cNvPr id="3" name="Pladsholder til indhold 2"/>
          <p:cNvSpPr>
            <a:spLocks noGrp="1"/>
          </p:cNvSpPr>
          <p:nvPr>
            <p:ph sz="half" idx="1"/>
          </p:nvPr>
        </p:nvSpPr>
        <p:spPr>
          <a:xfrm>
            <a:off x="467544" y="1450390"/>
            <a:ext cx="6840000" cy="2071702"/>
          </a:xfrm>
          <a:prstGeom prst="rect">
            <a:avLst/>
          </a:prstGeom>
        </p:spPr>
        <p:txBody>
          <a:bodyPr/>
          <a:lstStyle>
            <a:lvl1pPr marL="180975" indent="-180975">
              <a:lnSpc>
                <a:spcPct val="100000"/>
              </a:lnSpc>
              <a:defRPr sz="2000">
                <a:solidFill>
                  <a:srgbClr val="545454"/>
                </a:solidFill>
              </a:defRPr>
            </a:lvl1pPr>
            <a:lvl2pPr marL="361950" indent="-180975">
              <a:lnSpc>
                <a:spcPct val="100000"/>
              </a:lnSpc>
              <a:defRPr sz="1600">
                <a:solidFill>
                  <a:srgbClr val="545454"/>
                </a:solidFill>
              </a:defRPr>
            </a:lvl2pPr>
            <a:lvl3pPr marL="534988" indent="-173038">
              <a:lnSpc>
                <a:spcPct val="100000"/>
              </a:lnSpc>
              <a:defRPr sz="1600">
                <a:solidFill>
                  <a:srgbClr val="545454"/>
                </a:solidFill>
              </a:defRPr>
            </a:lvl3pPr>
            <a:lvl4pPr marL="715963" indent="-180975">
              <a:lnSpc>
                <a:spcPct val="100000"/>
              </a:lnSpc>
              <a:defRPr sz="1600">
                <a:solidFill>
                  <a:srgbClr val="545454"/>
                </a:solidFill>
              </a:defRPr>
            </a:lvl4pPr>
            <a:lvl5pPr marL="896938" indent="-180975">
              <a:lnSpc>
                <a:spcPct val="100000"/>
              </a:lnSpc>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hasCustomPrompt="1"/>
          </p:nvPr>
        </p:nvSpPr>
        <p:spPr>
          <a:xfrm>
            <a:off x="-1" y="3618000"/>
            <a:ext cx="9144001" cy="3240000"/>
          </a:xfrm>
          <a:prstGeom prst="rect">
            <a:avLst/>
          </a:prstGeom>
        </p:spPr>
        <p:txBody>
          <a:bodyPr/>
          <a:lstStyle>
            <a:lvl1pPr marL="180975" indent="-180975">
              <a:lnSpc>
                <a:spcPct val="100000"/>
              </a:lnSpc>
              <a:buNone/>
              <a:defRPr sz="2000"/>
            </a:lvl1pPr>
            <a:lvl2pPr marL="361950" indent="-180975">
              <a:defRPr sz="1600"/>
            </a:lvl2pPr>
            <a:lvl3pPr marL="534988" indent="-173038">
              <a:defRPr sz="1600"/>
            </a:lvl3pPr>
            <a:lvl4pPr marL="715963" indent="-180975">
              <a:defRPr sz="1600"/>
            </a:lvl4pPr>
            <a:lvl5pPr marL="896938" indent="-180975">
              <a:defRPr sz="1600"/>
            </a:lvl5pPr>
            <a:lvl6pPr>
              <a:defRPr sz="1800"/>
            </a:lvl6pPr>
            <a:lvl7pPr>
              <a:defRPr sz="1800"/>
            </a:lvl7pPr>
            <a:lvl8pPr>
              <a:defRPr sz="1800"/>
            </a:lvl8pPr>
            <a:lvl9pPr>
              <a:defRPr sz="1800"/>
            </a:lvl9pPr>
          </a:lstStyle>
          <a:p>
            <a:pPr lvl="0"/>
            <a:r>
              <a:rPr lang="da-DK" dirty="0"/>
              <a:t>Indsæt billede</a:t>
            </a:r>
          </a:p>
        </p:txBody>
      </p:sp>
      <p:cxnSp>
        <p:nvCxnSpPr>
          <p:cNvPr id="5" name="Lige forbindelse 4"/>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6" name="Tekstboks 5"/>
          <p:cNvSpPr txBox="1"/>
          <p:nvPr userDrawn="1"/>
        </p:nvSpPr>
        <p:spPr>
          <a:xfrm>
            <a:off x="7164288" y="199673"/>
            <a:ext cx="1584176" cy="215444"/>
          </a:xfrm>
          <a:prstGeom prst="rect">
            <a:avLst/>
          </a:prstGeom>
          <a:noFill/>
        </p:spPr>
        <p:txBody>
          <a:bodyPr wrap="square" rtlCol="0" anchor="ctr">
            <a:spAutoFit/>
          </a:bodyPr>
          <a:lstStyle/>
          <a:p>
            <a:pPr algn="r">
              <a:lnSpc>
                <a:spcPct val="100000"/>
              </a:lnSpc>
            </a:pPr>
            <a:r>
              <a:rPr lang="da-DK" sz="800" b="1" dirty="0" err="1"/>
              <a:t>aarhustech.dk</a:t>
            </a:r>
            <a:endParaRPr lang="da-DK" sz="800" b="1" dirty="0"/>
          </a:p>
        </p:txBody>
      </p:sp>
      <p:sp>
        <p:nvSpPr>
          <p:cNvPr id="7" name="Tekstboks 6"/>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9" name="Tekstboks 8"/>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dholdsside rød titel">
    <p:spTree>
      <p:nvGrpSpPr>
        <p:cNvPr id="1" name=""/>
        <p:cNvGrpSpPr/>
        <p:nvPr/>
      </p:nvGrpSpPr>
      <p:grpSpPr>
        <a:xfrm>
          <a:off x="0" y="0"/>
          <a:ext cx="0" cy="0"/>
          <a:chOff x="0" y="0"/>
          <a:chExt cx="0" cy="0"/>
        </a:xfrm>
      </p:grpSpPr>
      <p:sp>
        <p:nvSpPr>
          <p:cNvPr id="7" name="Pladsholder til titel 1"/>
          <p:cNvSpPr>
            <a:spLocks noGrp="1"/>
          </p:cNvSpPr>
          <p:nvPr>
            <p:ph type="title"/>
          </p:nvPr>
        </p:nvSpPr>
        <p:spPr>
          <a:xfrm>
            <a:off x="539553" y="836712"/>
            <a:ext cx="3960440" cy="1196832"/>
          </a:xfrm>
          <a:prstGeom prst="rect">
            <a:avLst/>
          </a:prstGeom>
        </p:spPr>
        <p:txBody>
          <a:bodyPr vert="horz" lIns="0" tIns="0" rIns="0" bIns="0" rtlCol="0" anchor="t" anchorCtr="0">
            <a:normAutofit/>
          </a:bodyPr>
          <a:lstStyle>
            <a:lvl1pPr>
              <a:defRPr cap="all" baseline="0">
                <a:solidFill>
                  <a:srgbClr val="DE3831"/>
                </a:solidFill>
              </a:defRPr>
            </a:lvl1pPr>
          </a:lstStyle>
          <a:p>
            <a:r>
              <a:rPr lang="da-DK"/>
              <a:t>Klik for at redigere i master</a:t>
            </a:r>
            <a:endParaRPr lang="da-DK" dirty="0"/>
          </a:p>
        </p:txBody>
      </p:sp>
      <p:sp>
        <p:nvSpPr>
          <p:cNvPr id="8" name="Pladsholder til tekst 2"/>
          <p:cNvSpPr>
            <a:spLocks noGrp="1"/>
          </p:cNvSpPr>
          <p:nvPr>
            <p:ph idx="1"/>
          </p:nvPr>
        </p:nvSpPr>
        <p:spPr>
          <a:xfrm>
            <a:off x="539552" y="2204864"/>
            <a:ext cx="6264696" cy="3761099"/>
          </a:xfrm>
          <a:prstGeom prst="rect">
            <a:avLst/>
          </a:prstGeom>
        </p:spPr>
        <p:txBody>
          <a:bodyPr vert="horz" lIns="0" tIns="0" rIns="0" bIns="0" rtlCol="0">
            <a:normAutofit/>
          </a:bodyPr>
          <a:lstStyle>
            <a:lvl1pPr>
              <a:lnSpc>
                <a:spcPct val="100000"/>
              </a:lnSpc>
              <a:spcAft>
                <a:spcPts val="600"/>
              </a:spcAft>
              <a:defRPr>
                <a:solidFill>
                  <a:srgbClr val="545454"/>
                </a:solidFill>
              </a:defRPr>
            </a:lvl1pPr>
            <a:lvl2pPr>
              <a:lnSpc>
                <a:spcPct val="100000"/>
              </a:lnSpc>
              <a:spcAft>
                <a:spcPts val="600"/>
              </a:spcAft>
              <a:defRPr>
                <a:solidFill>
                  <a:srgbClr val="545454"/>
                </a:solidFill>
              </a:defRPr>
            </a:lvl2pPr>
            <a:lvl3pPr>
              <a:lnSpc>
                <a:spcPct val="100000"/>
              </a:lnSpc>
              <a:spcAft>
                <a:spcPts val="600"/>
              </a:spcAft>
              <a:defRPr>
                <a:solidFill>
                  <a:srgbClr val="545454"/>
                </a:solidFill>
              </a:defRPr>
            </a:lvl3pPr>
            <a:lvl4pPr>
              <a:lnSpc>
                <a:spcPct val="100000"/>
              </a:lnSpc>
              <a:spcAft>
                <a:spcPts val="600"/>
              </a:spcAft>
              <a:defRPr>
                <a:solidFill>
                  <a:srgbClr val="545454"/>
                </a:solidFill>
              </a:defRPr>
            </a:lvl4pPr>
            <a:lvl5pPr>
              <a:lnSpc>
                <a:spcPct val="100000"/>
              </a:lnSpc>
              <a:spcAft>
                <a:spcPts val="600"/>
              </a:spcAft>
              <a:defRPr>
                <a:solidFill>
                  <a:srgbClr val="545454"/>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18" name="Lige forbindelse 17"/>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21" name="Tekstboks 20"/>
          <p:cNvSpPr txBox="1"/>
          <p:nvPr userDrawn="1"/>
        </p:nvSpPr>
        <p:spPr>
          <a:xfrm>
            <a:off x="7164288" y="138118"/>
            <a:ext cx="1584176" cy="338554"/>
          </a:xfrm>
          <a:prstGeom prst="rect">
            <a:avLst/>
          </a:prstGeom>
          <a:noFill/>
        </p:spPr>
        <p:txBody>
          <a:bodyPr wrap="square" rtlCol="0" anchor="ctr">
            <a:spAutoFit/>
          </a:bodyPr>
          <a:lstStyle/>
          <a:p>
            <a:pPr algn="r">
              <a:lnSpc>
                <a:spcPct val="200000"/>
              </a:lnSpc>
            </a:pPr>
            <a:r>
              <a:rPr lang="da-DK" sz="800" b="1" dirty="0" err="1"/>
              <a:t>aarhustech.dk</a:t>
            </a:r>
            <a:endParaRPr lang="da-DK" sz="800" b="1" dirty="0"/>
          </a:p>
        </p:txBody>
      </p:sp>
      <p:sp>
        <p:nvSpPr>
          <p:cNvPr id="22" name="Tekstboks 21"/>
          <p:cNvSpPr txBox="1"/>
          <p:nvPr userDrawn="1"/>
        </p:nvSpPr>
        <p:spPr>
          <a:xfrm>
            <a:off x="611560" y="188640"/>
            <a:ext cx="1152128" cy="288032"/>
          </a:xfrm>
          <a:prstGeom prst="rect">
            <a:avLst/>
          </a:prstGeom>
          <a:noFill/>
        </p:spPr>
        <p:txBody>
          <a:bodyPr wrap="square" rtlCol="0" anchor="b">
            <a:noAutofit/>
          </a:bodyPr>
          <a:lstStyle/>
          <a:p>
            <a:pPr marL="0" indent="0" algn="l">
              <a:lnSpc>
                <a:spcPct val="200000"/>
              </a:lnSpc>
            </a:pPr>
            <a:fld id="{90489D49-9A0B-49F8-80DD-0EEA7FA9C6A9}" type="datetime2">
              <a:rPr lang="da-DK" sz="800" b="0" smtClean="0"/>
              <a:pPr marL="0" indent="0" algn="l">
                <a:lnSpc>
                  <a:spcPct val="200000"/>
                </a:lnSpc>
              </a:pPr>
              <a:t>25. marts 2020</a:t>
            </a:fld>
            <a:endParaRPr lang="da-DK" sz="800" b="0" dirty="0"/>
          </a:p>
        </p:txBody>
      </p:sp>
      <p:sp>
        <p:nvSpPr>
          <p:cNvPr id="23" name="Rektangel 22"/>
          <p:cNvSpPr/>
          <p:nvPr userDrawn="1"/>
        </p:nvSpPr>
        <p:spPr>
          <a:xfrm>
            <a:off x="539552" y="260648"/>
            <a:ext cx="108000" cy="108000"/>
          </a:xfrm>
          <a:prstGeom prst="rect">
            <a:avLst/>
          </a:prstGeom>
          <a:solidFill>
            <a:schemeClr val="accent5"/>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algn="ctr"/>
            <a:endParaRPr lang="da-DK"/>
          </a:p>
        </p:txBody>
      </p:sp>
      <p:sp>
        <p:nvSpPr>
          <p:cNvPr id="24" name="Tekstboks 23"/>
          <p:cNvSpPr txBox="1"/>
          <p:nvPr userDrawn="1"/>
        </p:nvSpPr>
        <p:spPr>
          <a:xfrm>
            <a:off x="1835696" y="188640"/>
            <a:ext cx="1152128" cy="288032"/>
          </a:xfrm>
          <a:prstGeom prst="rect">
            <a:avLst/>
          </a:prstGeom>
          <a:noFill/>
        </p:spPr>
        <p:txBody>
          <a:bodyPr wrap="square" rtlCol="0" anchor="b" anchorCtr="0">
            <a:noAutofit/>
          </a:bodyPr>
          <a:lstStyle/>
          <a:p>
            <a:pPr marL="0" indent="0" algn="l">
              <a:lnSpc>
                <a:spcPct val="200000"/>
              </a:lnSpc>
            </a:pPr>
            <a:r>
              <a:rPr lang="da-DK" sz="800" b="0" dirty="0"/>
              <a:t>Slide nr. </a:t>
            </a:r>
            <a:fld id="{8A4B6F2B-2738-48D0-A017-9023CBC98F16}" type="slidenum">
              <a:rPr lang="da-DK" sz="800" b="0" smtClean="0"/>
              <a:pPr marL="0" indent="0" algn="l">
                <a:lnSpc>
                  <a:spcPct val="200000"/>
                </a:lnSpc>
              </a:pPr>
              <a:t>‹nr.›</a:t>
            </a:fld>
            <a:endParaRPr lang="da-DK" sz="800" b="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e LYSEBLÅ">
    <p:spTree>
      <p:nvGrpSpPr>
        <p:cNvPr id="1" name=""/>
        <p:cNvGrpSpPr/>
        <p:nvPr/>
      </p:nvGrpSpPr>
      <p:grpSpPr>
        <a:xfrm>
          <a:off x="0" y="0"/>
          <a:ext cx="0" cy="0"/>
          <a:chOff x="0" y="0"/>
          <a:chExt cx="0" cy="0"/>
        </a:xfrm>
      </p:grpSpPr>
      <p:sp>
        <p:nvSpPr>
          <p:cNvPr id="34" name="Undertitel 2"/>
          <p:cNvSpPr>
            <a:spLocks noGrp="1"/>
          </p:cNvSpPr>
          <p:nvPr>
            <p:ph type="subTitle" idx="1"/>
          </p:nvPr>
        </p:nvSpPr>
        <p:spPr>
          <a:xfrm>
            <a:off x="323528" y="6137824"/>
            <a:ext cx="8712968" cy="720000"/>
          </a:xfrm>
          <a:prstGeom prst="rect">
            <a:avLst/>
          </a:prstGeom>
        </p:spPr>
        <p:txBody>
          <a:bodyPr lIns="180000" tIns="0" rIns="180000" bIns="0">
            <a:noAutofit/>
          </a:bodyPr>
          <a:lstStyle>
            <a:lvl1pPr marL="0" indent="0" algn="l">
              <a:buNone/>
              <a:defRPr sz="2800" b="0">
                <a:solidFill>
                  <a:schemeClr val="bg1">
                    <a:lumMod val="6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da-DK" dirty="0"/>
          </a:p>
        </p:txBody>
      </p:sp>
      <p:sp>
        <p:nvSpPr>
          <p:cNvPr id="37" name="Titel 29"/>
          <p:cNvSpPr>
            <a:spLocks noGrp="1"/>
          </p:cNvSpPr>
          <p:nvPr>
            <p:ph type="title"/>
          </p:nvPr>
        </p:nvSpPr>
        <p:spPr>
          <a:xfrm>
            <a:off x="323528" y="4829060"/>
            <a:ext cx="8712968" cy="1320174"/>
          </a:xfrm>
          <a:prstGeom prst="rect">
            <a:avLst/>
          </a:prstGeom>
        </p:spPr>
        <p:txBody>
          <a:bodyPr lIns="180000" tIns="180000" rIns="180000" bIns="0" anchor="t" anchorCtr="0">
            <a:noAutofit/>
          </a:bodyPr>
          <a:lstStyle>
            <a:lvl1pPr algn="l">
              <a:defRPr sz="3600" b="0" cap="all" baseline="0">
                <a:solidFill>
                  <a:schemeClr val="bg1">
                    <a:lumMod val="65000"/>
                  </a:schemeClr>
                </a:solidFill>
              </a:defRPr>
            </a:lvl1pPr>
          </a:lstStyle>
          <a:p>
            <a:r>
              <a:rPr lang="da-DK"/>
              <a:t>Klik for at redigere i master</a:t>
            </a:r>
            <a:endParaRPr lang="da-DK" dirty="0"/>
          </a:p>
        </p:txBody>
      </p:sp>
      <p:pic>
        <p:nvPicPr>
          <p:cNvPr id="5" name="Billede 4"/>
          <p:cNvPicPr>
            <a:picLocks noChangeAspect="1"/>
          </p:cNvPicPr>
          <p:nvPr userDrawn="1"/>
        </p:nvPicPr>
        <p:blipFill rotWithShape="1">
          <a:blip r:embed="rId2">
            <a:extLst>
              <a:ext uri="{28A0092B-C50C-407E-A947-70E740481C1C}">
                <a14:useLocalDpi xmlns:a14="http://schemas.microsoft.com/office/drawing/2010/main" val="0"/>
              </a:ext>
            </a:extLst>
          </a:blip>
          <a:srcRect t="11384" r="12244"/>
          <a:stretch/>
        </p:blipFill>
        <p:spPr>
          <a:xfrm>
            <a:off x="2699792" y="-27384"/>
            <a:ext cx="6480720" cy="58326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ugerdefineret layou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Undertitel 2"/>
          <p:cNvSpPr>
            <a:spLocks noGrp="1"/>
          </p:cNvSpPr>
          <p:nvPr>
            <p:ph type="subTitle" idx="1"/>
          </p:nvPr>
        </p:nvSpPr>
        <p:spPr>
          <a:xfrm>
            <a:off x="323528" y="6137824"/>
            <a:ext cx="8712968" cy="720000"/>
          </a:xfrm>
          <a:prstGeom prst="rect">
            <a:avLst/>
          </a:prstGeom>
        </p:spPr>
        <p:txBody>
          <a:bodyPr lIns="180000" tIns="0" rIns="180000" bIns="0">
            <a:noAutofit/>
          </a:bodyPr>
          <a:lstStyle>
            <a:lvl1pPr marL="0" indent="0" algn="l">
              <a:buNone/>
              <a:defRPr sz="2800" b="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da-DK" dirty="0"/>
          </a:p>
        </p:txBody>
      </p:sp>
      <p:sp>
        <p:nvSpPr>
          <p:cNvPr id="11" name="Titel 29"/>
          <p:cNvSpPr>
            <a:spLocks noGrp="1"/>
          </p:cNvSpPr>
          <p:nvPr>
            <p:ph type="title"/>
          </p:nvPr>
        </p:nvSpPr>
        <p:spPr>
          <a:xfrm>
            <a:off x="323528" y="4829060"/>
            <a:ext cx="8712968" cy="1320174"/>
          </a:xfrm>
          <a:prstGeom prst="rect">
            <a:avLst/>
          </a:prstGeom>
        </p:spPr>
        <p:txBody>
          <a:bodyPr lIns="180000" tIns="180000" rIns="180000" bIns="0" anchor="t" anchorCtr="0">
            <a:noAutofit/>
          </a:bodyPr>
          <a:lstStyle>
            <a:lvl1pPr algn="l">
              <a:defRPr sz="3600" b="0" cap="all" baseline="0">
                <a:solidFill>
                  <a:schemeClr val="bg1"/>
                </a:solidFill>
              </a:defRPr>
            </a:lvl1pPr>
          </a:lstStyle>
          <a:p>
            <a:r>
              <a:rPr lang="da-DK"/>
              <a:t>Klik for at redigere i master</a:t>
            </a:r>
            <a:endParaRPr lang="da-DK" dirty="0"/>
          </a:p>
        </p:txBody>
      </p:sp>
      <p:pic>
        <p:nvPicPr>
          <p:cNvPr id="5" name="Billede 4"/>
          <p:cNvPicPr>
            <a:picLocks noChangeAspect="1"/>
          </p:cNvPicPr>
          <p:nvPr userDrawn="1"/>
        </p:nvPicPr>
        <p:blipFill rotWithShape="1">
          <a:blip r:embed="rId2">
            <a:extLst>
              <a:ext uri="{28A0092B-C50C-407E-A947-70E740481C1C}">
                <a14:useLocalDpi xmlns:a14="http://schemas.microsoft.com/office/drawing/2010/main" val="0"/>
              </a:ext>
            </a:extLst>
          </a:blip>
          <a:srcRect t="11384" r="12244"/>
          <a:stretch/>
        </p:blipFill>
        <p:spPr>
          <a:xfrm>
            <a:off x="2699792" y="-27384"/>
            <a:ext cx="6480720" cy="5832648"/>
          </a:xfrm>
          <a:prstGeom prst="rect">
            <a:avLst/>
          </a:prstGeom>
        </p:spPr>
      </p:pic>
    </p:spTree>
    <p:extLst>
      <p:ext uri="{BB962C8B-B14F-4D97-AF65-F5344CB8AC3E}">
        <p14:creationId xmlns:p14="http://schemas.microsoft.com/office/powerpoint/2010/main" val="161157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rugerdefineret layout">
    <p:bg>
      <p:bgPr>
        <a:gradFill>
          <a:gsLst>
            <a:gs pos="0">
              <a:schemeClr val="tx1">
                <a:lumMod val="40000"/>
                <a:lumOff val="60000"/>
              </a:schemeClr>
            </a:gs>
            <a:gs pos="72000">
              <a:schemeClr val="tx1">
                <a:lumMod val="75000"/>
              </a:schemeClr>
            </a:gs>
            <a:gs pos="71000">
              <a:schemeClr val="tx1">
                <a:lumMod val="75000"/>
              </a:schemeClr>
            </a:gs>
          </a:gsLst>
          <a:lin ang="5400000" scaled="1"/>
        </a:gradFill>
        <a:effectLst/>
      </p:bgPr>
    </p:bg>
    <p:spTree>
      <p:nvGrpSpPr>
        <p:cNvPr id="1" name=""/>
        <p:cNvGrpSpPr/>
        <p:nvPr/>
      </p:nvGrpSpPr>
      <p:grpSpPr>
        <a:xfrm>
          <a:off x="0" y="0"/>
          <a:ext cx="0" cy="0"/>
          <a:chOff x="0" y="0"/>
          <a:chExt cx="0" cy="0"/>
        </a:xfrm>
      </p:grpSpPr>
      <p:sp>
        <p:nvSpPr>
          <p:cNvPr id="5" name="Undertitel 2"/>
          <p:cNvSpPr>
            <a:spLocks noGrp="1"/>
          </p:cNvSpPr>
          <p:nvPr>
            <p:ph type="subTitle" idx="1"/>
          </p:nvPr>
        </p:nvSpPr>
        <p:spPr>
          <a:xfrm>
            <a:off x="323528" y="6137824"/>
            <a:ext cx="8712968" cy="720000"/>
          </a:xfrm>
          <a:prstGeom prst="rect">
            <a:avLst/>
          </a:prstGeom>
        </p:spPr>
        <p:txBody>
          <a:bodyPr lIns="180000" tIns="0" rIns="180000" bIns="0">
            <a:noAutofit/>
          </a:bodyPr>
          <a:lstStyle>
            <a:lvl1pPr marL="0" indent="0" algn="l">
              <a:buNone/>
              <a:defRPr sz="2800" b="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da-DK" dirty="0"/>
          </a:p>
        </p:txBody>
      </p:sp>
      <p:sp>
        <p:nvSpPr>
          <p:cNvPr id="6" name="Titel 29"/>
          <p:cNvSpPr>
            <a:spLocks noGrp="1"/>
          </p:cNvSpPr>
          <p:nvPr>
            <p:ph type="title"/>
          </p:nvPr>
        </p:nvSpPr>
        <p:spPr>
          <a:xfrm>
            <a:off x="323528" y="4829060"/>
            <a:ext cx="8712968" cy="1320174"/>
          </a:xfrm>
          <a:prstGeom prst="rect">
            <a:avLst/>
          </a:prstGeom>
        </p:spPr>
        <p:txBody>
          <a:bodyPr lIns="180000" tIns="180000" rIns="180000" bIns="0" anchor="t" anchorCtr="0">
            <a:noAutofit/>
          </a:bodyPr>
          <a:lstStyle>
            <a:lvl1pPr algn="l">
              <a:defRPr sz="3600" b="0" cap="all" baseline="0">
                <a:solidFill>
                  <a:schemeClr val="bg1"/>
                </a:solidFill>
              </a:defRPr>
            </a:lvl1pPr>
          </a:lstStyle>
          <a:p>
            <a:r>
              <a:rPr lang="da-DK"/>
              <a:t>Klik for at redigere i master</a:t>
            </a:r>
            <a:endParaRPr lang="da-DK" dirty="0"/>
          </a:p>
        </p:txBody>
      </p:sp>
      <p:pic>
        <p:nvPicPr>
          <p:cNvPr id="7" name="Billede 6"/>
          <p:cNvPicPr>
            <a:picLocks noChangeAspect="1"/>
          </p:cNvPicPr>
          <p:nvPr userDrawn="1"/>
        </p:nvPicPr>
        <p:blipFill rotWithShape="1">
          <a:blip r:embed="rId2">
            <a:extLst>
              <a:ext uri="{28A0092B-C50C-407E-A947-70E740481C1C}">
                <a14:useLocalDpi xmlns:a14="http://schemas.microsoft.com/office/drawing/2010/main" val="0"/>
              </a:ext>
            </a:extLst>
          </a:blip>
          <a:srcRect t="11384" r="12244"/>
          <a:stretch/>
        </p:blipFill>
        <p:spPr>
          <a:xfrm>
            <a:off x="2699792" y="-27384"/>
            <a:ext cx="6480720" cy="5832648"/>
          </a:xfrm>
          <a:prstGeom prst="rect">
            <a:avLst/>
          </a:prstGeom>
        </p:spPr>
      </p:pic>
    </p:spTree>
    <p:extLst>
      <p:ext uri="{BB962C8B-B14F-4D97-AF65-F5344CB8AC3E}">
        <p14:creationId xmlns:p14="http://schemas.microsoft.com/office/powerpoint/2010/main" val="212512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rugerdefineret layout">
    <p:bg>
      <p:bgPr>
        <a:gradFill>
          <a:gsLst>
            <a:gs pos="0">
              <a:schemeClr val="tx1">
                <a:lumMod val="40000"/>
                <a:lumOff val="60000"/>
              </a:schemeClr>
            </a:gs>
            <a:gs pos="72000">
              <a:schemeClr val="tx1">
                <a:lumMod val="75000"/>
              </a:schemeClr>
            </a:gs>
            <a:gs pos="71000">
              <a:schemeClr val="tx1">
                <a:lumMod val="75000"/>
              </a:schemeClr>
            </a:gs>
          </a:gsLst>
          <a:lin ang="5400000" scaled="1"/>
        </a:gradFill>
        <a:effectLst/>
      </p:bgPr>
    </p:bg>
    <p:spTree>
      <p:nvGrpSpPr>
        <p:cNvPr id="1" name=""/>
        <p:cNvGrpSpPr/>
        <p:nvPr/>
      </p:nvGrpSpPr>
      <p:grpSpPr>
        <a:xfrm>
          <a:off x="0" y="0"/>
          <a:ext cx="0" cy="0"/>
          <a:chOff x="0" y="0"/>
          <a:chExt cx="0" cy="0"/>
        </a:xfrm>
      </p:grpSpPr>
      <p:sp>
        <p:nvSpPr>
          <p:cNvPr id="5" name="Undertitel 2"/>
          <p:cNvSpPr>
            <a:spLocks noGrp="1"/>
          </p:cNvSpPr>
          <p:nvPr>
            <p:ph type="subTitle" idx="1"/>
          </p:nvPr>
        </p:nvSpPr>
        <p:spPr>
          <a:xfrm>
            <a:off x="323528" y="6137824"/>
            <a:ext cx="8712968" cy="720000"/>
          </a:xfrm>
          <a:prstGeom prst="rect">
            <a:avLst/>
          </a:prstGeom>
        </p:spPr>
        <p:txBody>
          <a:bodyPr lIns="180000" tIns="0" rIns="180000" bIns="0">
            <a:noAutofit/>
          </a:bodyPr>
          <a:lstStyle>
            <a:lvl1pPr marL="0" indent="0" algn="l">
              <a:buNone/>
              <a:defRPr sz="2800" b="0">
                <a:solidFill>
                  <a:srgbClr val="BED6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da-DK" dirty="0"/>
          </a:p>
        </p:txBody>
      </p:sp>
      <p:sp>
        <p:nvSpPr>
          <p:cNvPr id="6" name="Titel 29"/>
          <p:cNvSpPr>
            <a:spLocks noGrp="1"/>
          </p:cNvSpPr>
          <p:nvPr>
            <p:ph type="title"/>
          </p:nvPr>
        </p:nvSpPr>
        <p:spPr>
          <a:xfrm>
            <a:off x="323528" y="4829060"/>
            <a:ext cx="8712968" cy="1320174"/>
          </a:xfrm>
          <a:prstGeom prst="rect">
            <a:avLst/>
          </a:prstGeom>
        </p:spPr>
        <p:txBody>
          <a:bodyPr lIns="180000" tIns="180000" rIns="180000" bIns="0" anchor="t" anchorCtr="0">
            <a:noAutofit/>
          </a:bodyPr>
          <a:lstStyle>
            <a:lvl1pPr algn="l">
              <a:defRPr sz="3600" b="0" cap="all" baseline="0">
                <a:solidFill>
                  <a:srgbClr val="BED600"/>
                </a:solidFill>
              </a:defRPr>
            </a:lvl1pPr>
          </a:lstStyle>
          <a:p>
            <a:r>
              <a:rPr lang="da-DK"/>
              <a:t>Klik for at redigere i master</a:t>
            </a:r>
            <a:endParaRPr lang="da-DK" dirty="0"/>
          </a:p>
        </p:txBody>
      </p:sp>
      <p:pic>
        <p:nvPicPr>
          <p:cNvPr id="7" name="Billede 6"/>
          <p:cNvPicPr>
            <a:picLocks noChangeAspect="1"/>
          </p:cNvPicPr>
          <p:nvPr userDrawn="1"/>
        </p:nvPicPr>
        <p:blipFill rotWithShape="1">
          <a:blip r:embed="rId2">
            <a:extLst>
              <a:ext uri="{28A0092B-C50C-407E-A947-70E740481C1C}">
                <a14:useLocalDpi xmlns:a14="http://schemas.microsoft.com/office/drawing/2010/main" val="0"/>
              </a:ext>
            </a:extLst>
          </a:blip>
          <a:srcRect t="11384" r="12244"/>
          <a:stretch/>
        </p:blipFill>
        <p:spPr>
          <a:xfrm>
            <a:off x="2699792" y="-27384"/>
            <a:ext cx="6480720" cy="5832648"/>
          </a:xfrm>
          <a:prstGeom prst="rect">
            <a:avLst/>
          </a:prstGeom>
        </p:spPr>
      </p:pic>
    </p:spTree>
    <p:extLst>
      <p:ext uri="{BB962C8B-B14F-4D97-AF65-F5344CB8AC3E}">
        <p14:creationId xmlns:p14="http://schemas.microsoft.com/office/powerpoint/2010/main" val="1530229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holdsside">
    <p:spTree>
      <p:nvGrpSpPr>
        <p:cNvPr id="1" name=""/>
        <p:cNvGrpSpPr/>
        <p:nvPr/>
      </p:nvGrpSpPr>
      <p:grpSpPr>
        <a:xfrm>
          <a:off x="0" y="0"/>
          <a:ext cx="0" cy="0"/>
          <a:chOff x="0" y="0"/>
          <a:chExt cx="0" cy="0"/>
        </a:xfrm>
      </p:grpSpPr>
      <p:sp>
        <p:nvSpPr>
          <p:cNvPr id="7" name="Pladsholder til titel 1"/>
          <p:cNvSpPr>
            <a:spLocks noGrp="1"/>
          </p:cNvSpPr>
          <p:nvPr>
            <p:ph type="title"/>
          </p:nvPr>
        </p:nvSpPr>
        <p:spPr>
          <a:xfrm>
            <a:off x="539553" y="836712"/>
            <a:ext cx="3960440" cy="1196832"/>
          </a:xfrm>
          <a:prstGeom prst="rect">
            <a:avLst/>
          </a:prstGeom>
        </p:spPr>
        <p:txBody>
          <a:bodyPr vert="horz" lIns="0" tIns="0" rIns="0" bIns="0" rtlCol="0" anchor="t" anchorCtr="0">
            <a:normAutofit/>
          </a:bodyPr>
          <a:lstStyle>
            <a:lvl1pPr>
              <a:lnSpc>
                <a:spcPct val="100000"/>
              </a:lnSpc>
              <a:defRPr cap="all" baseline="0">
                <a:solidFill>
                  <a:srgbClr val="DE3831"/>
                </a:solidFill>
              </a:defRPr>
            </a:lvl1pPr>
          </a:lstStyle>
          <a:p>
            <a:r>
              <a:rPr lang="da-DK"/>
              <a:t>Klik for at redigere i master</a:t>
            </a:r>
            <a:endParaRPr lang="da-DK" dirty="0"/>
          </a:p>
        </p:txBody>
      </p:sp>
      <p:sp>
        <p:nvSpPr>
          <p:cNvPr id="8" name="Pladsholder til tekst 2"/>
          <p:cNvSpPr>
            <a:spLocks noGrp="1"/>
          </p:cNvSpPr>
          <p:nvPr>
            <p:ph idx="1"/>
          </p:nvPr>
        </p:nvSpPr>
        <p:spPr>
          <a:xfrm>
            <a:off x="539552" y="2204864"/>
            <a:ext cx="6264696" cy="3761099"/>
          </a:xfrm>
          <a:prstGeom prst="rect">
            <a:avLst/>
          </a:prstGeom>
        </p:spPr>
        <p:txBody>
          <a:bodyPr vert="horz" lIns="0" tIns="0" rIns="0" bIns="0" rtlCol="0">
            <a:normAutofit/>
          </a:bodyPr>
          <a:lstStyle>
            <a:lvl1pPr>
              <a:lnSpc>
                <a:spcPct val="100000"/>
              </a:lnSpc>
              <a:spcAft>
                <a:spcPts val="600"/>
              </a:spcAft>
              <a:defRPr>
                <a:solidFill>
                  <a:srgbClr val="545454"/>
                </a:solidFill>
              </a:defRPr>
            </a:lvl1pPr>
            <a:lvl2pPr>
              <a:lnSpc>
                <a:spcPct val="100000"/>
              </a:lnSpc>
              <a:spcAft>
                <a:spcPts val="600"/>
              </a:spcAft>
              <a:defRPr>
                <a:solidFill>
                  <a:srgbClr val="545454"/>
                </a:solidFill>
              </a:defRPr>
            </a:lvl2pPr>
            <a:lvl3pPr>
              <a:lnSpc>
                <a:spcPct val="100000"/>
              </a:lnSpc>
              <a:spcAft>
                <a:spcPts val="600"/>
              </a:spcAft>
              <a:defRPr>
                <a:solidFill>
                  <a:srgbClr val="545454"/>
                </a:solidFill>
              </a:defRPr>
            </a:lvl3pPr>
            <a:lvl4pPr>
              <a:lnSpc>
                <a:spcPct val="100000"/>
              </a:lnSpc>
              <a:spcAft>
                <a:spcPts val="600"/>
              </a:spcAft>
              <a:defRPr>
                <a:solidFill>
                  <a:srgbClr val="545454"/>
                </a:solidFill>
              </a:defRPr>
            </a:lvl4pPr>
            <a:lvl5pPr>
              <a:lnSpc>
                <a:spcPct val="100000"/>
              </a:lnSpc>
              <a:spcAft>
                <a:spcPts val="600"/>
              </a:spcAft>
              <a:defRPr>
                <a:solidFill>
                  <a:srgbClr val="545454"/>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14" name="Lige forbindelse 13"/>
          <p:cNvCxnSpPr/>
          <p:nvPr userDrawn="1"/>
        </p:nvCxnSpPr>
        <p:spPr>
          <a:xfrm>
            <a:off x="539552" y="188640"/>
            <a:ext cx="5688632"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16" name="Tekstboks 15"/>
          <p:cNvSpPr txBox="1"/>
          <p:nvPr userDrawn="1"/>
        </p:nvSpPr>
        <p:spPr>
          <a:xfrm>
            <a:off x="7164288" y="199673"/>
            <a:ext cx="1584176" cy="215444"/>
          </a:xfrm>
          <a:prstGeom prst="rect">
            <a:avLst/>
          </a:prstGeom>
          <a:noFill/>
        </p:spPr>
        <p:txBody>
          <a:bodyPr wrap="square" rtlCol="0" anchor="ctr">
            <a:spAutoFit/>
          </a:bodyPr>
          <a:lstStyle/>
          <a:p>
            <a:pPr algn="r">
              <a:lnSpc>
                <a:spcPct val="100000"/>
              </a:lnSpc>
            </a:pPr>
            <a:r>
              <a:rPr lang="da-DK" sz="800" b="1" dirty="0" err="1"/>
              <a:t>aarhustech.dk</a:t>
            </a:r>
            <a:endParaRPr lang="da-DK" sz="800" b="1" dirty="0"/>
          </a:p>
        </p:txBody>
      </p:sp>
      <p:sp>
        <p:nvSpPr>
          <p:cNvPr id="17" name="Tekstboks 16"/>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20" name="Tekstboks 19"/>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pic>
        <p:nvPicPr>
          <p:cNvPr id="10" name="Billed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6928" r="735"/>
          <a:stretch/>
        </p:blipFill>
        <p:spPr>
          <a:xfrm>
            <a:off x="6516216" y="-99392"/>
            <a:ext cx="2484276" cy="207601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ndholdsside">
    <p:spTree>
      <p:nvGrpSpPr>
        <p:cNvPr id="1" name=""/>
        <p:cNvGrpSpPr/>
        <p:nvPr/>
      </p:nvGrpSpPr>
      <p:grpSpPr>
        <a:xfrm>
          <a:off x="0" y="0"/>
          <a:ext cx="0" cy="0"/>
          <a:chOff x="0" y="0"/>
          <a:chExt cx="0" cy="0"/>
        </a:xfrm>
      </p:grpSpPr>
      <p:sp>
        <p:nvSpPr>
          <p:cNvPr id="7" name="Pladsholder til titel 1"/>
          <p:cNvSpPr>
            <a:spLocks noGrp="1"/>
          </p:cNvSpPr>
          <p:nvPr>
            <p:ph type="title"/>
          </p:nvPr>
        </p:nvSpPr>
        <p:spPr>
          <a:xfrm>
            <a:off x="539553" y="836712"/>
            <a:ext cx="3960440" cy="1196832"/>
          </a:xfrm>
          <a:prstGeom prst="rect">
            <a:avLst/>
          </a:prstGeom>
        </p:spPr>
        <p:txBody>
          <a:bodyPr vert="horz" lIns="0" tIns="0" rIns="0" bIns="0" rtlCol="0" anchor="t" anchorCtr="0">
            <a:normAutofit/>
          </a:bodyPr>
          <a:lstStyle>
            <a:lvl1pPr>
              <a:lnSpc>
                <a:spcPct val="100000"/>
              </a:lnSpc>
              <a:defRPr cap="all" baseline="0">
                <a:solidFill>
                  <a:srgbClr val="DE3831"/>
                </a:solidFill>
              </a:defRPr>
            </a:lvl1pPr>
          </a:lstStyle>
          <a:p>
            <a:r>
              <a:rPr lang="da-DK"/>
              <a:t>Klik for at redigere i master</a:t>
            </a:r>
            <a:endParaRPr lang="da-DK" dirty="0"/>
          </a:p>
        </p:txBody>
      </p:sp>
      <p:sp>
        <p:nvSpPr>
          <p:cNvPr id="8" name="Pladsholder til tekst 2"/>
          <p:cNvSpPr>
            <a:spLocks noGrp="1"/>
          </p:cNvSpPr>
          <p:nvPr>
            <p:ph idx="1"/>
          </p:nvPr>
        </p:nvSpPr>
        <p:spPr>
          <a:xfrm>
            <a:off x="539552" y="2204864"/>
            <a:ext cx="6264696" cy="3761099"/>
          </a:xfrm>
          <a:prstGeom prst="rect">
            <a:avLst/>
          </a:prstGeom>
        </p:spPr>
        <p:txBody>
          <a:bodyPr vert="horz" lIns="0" tIns="0" rIns="0" bIns="0" rtlCol="0">
            <a:normAutofit/>
          </a:bodyPr>
          <a:lstStyle>
            <a:lvl1pPr>
              <a:lnSpc>
                <a:spcPct val="100000"/>
              </a:lnSpc>
              <a:spcAft>
                <a:spcPts val="600"/>
              </a:spcAft>
              <a:defRPr>
                <a:solidFill>
                  <a:srgbClr val="545454"/>
                </a:solidFill>
              </a:defRPr>
            </a:lvl1pPr>
            <a:lvl2pPr>
              <a:lnSpc>
                <a:spcPct val="100000"/>
              </a:lnSpc>
              <a:spcAft>
                <a:spcPts val="600"/>
              </a:spcAft>
              <a:defRPr>
                <a:solidFill>
                  <a:srgbClr val="545454"/>
                </a:solidFill>
              </a:defRPr>
            </a:lvl2pPr>
            <a:lvl3pPr>
              <a:lnSpc>
                <a:spcPct val="100000"/>
              </a:lnSpc>
              <a:spcAft>
                <a:spcPts val="600"/>
              </a:spcAft>
              <a:defRPr>
                <a:solidFill>
                  <a:srgbClr val="545454"/>
                </a:solidFill>
              </a:defRPr>
            </a:lvl3pPr>
            <a:lvl4pPr>
              <a:lnSpc>
                <a:spcPct val="100000"/>
              </a:lnSpc>
              <a:spcAft>
                <a:spcPts val="600"/>
              </a:spcAft>
              <a:defRPr>
                <a:solidFill>
                  <a:srgbClr val="545454"/>
                </a:solidFill>
              </a:defRPr>
            </a:lvl4pPr>
            <a:lvl5pPr>
              <a:lnSpc>
                <a:spcPct val="100000"/>
              </a:lnSpc>
              <a:spcAft>
                <a:spcPts val="600"/>
              </a:spcAft>
              <a:defRPr>
                <a:solidFill>
                  <a:srgbClr val="545454"/>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10" name="Lige forbindelse 9"/>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11" name="Tekstboks 5"/>
          <p:cNvSpPr txBox="1"/>
          <p:nvPr userDrawn="1"/>
        </p:nvSpPr>
        <p:spPr>
          <a:xfrm>
            <a:off x="7164288" y="199673"/>
            <a:ext cx="1584176" cy="215444"/>
          </a:xfrm>
          <a:prstGeom prst="rect">
            <a:avLst/>
          </a:prstGeom>
          <a:noFill/>
        </p:spPr>
        <p:txBody>
          <a:bodyPr wrap="square" rtlCol="0" anchor="ctr">
            <a:spAutoFit/>
          </a:bodyPr>
          <a:lstStyle/>
          <a:p>
            <a:pPr algn="r">
              <a:lnSpc>
                <a:spcPct val="100000"/>
              </a:lnSpc>
            </a:pPr>
            <a:r>
              <a:rPr lang="da-DK" sz="800" b="1" dirty="0" err="1"/>
              <a:t>aarhustech.dk</a:t>
            </a:r>
            <a:endParaRPr lang="da-DK" sz="800" b="1" dirty="0"/>
          </a:p>
        </p:txBody>
      </p:sp>
      <p:sp>
        <p:nvSpPr>
          <p:cNvPr id="12" name="Tekstboks 6"/>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13" name="Tekstboks 8"/>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spTree>
    <p:extLst>
      <p:ext uri="{BB962C8B-B14F-4D97-AF65-F5344CB8AC3E}">
        <p14:creationId xmlns:p14="http://schemas.microsoft.com/office/powerpoint/2010/main" val="372142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dholdsside - 2 spalter - bullets">
    <p:spTree>
      <p:nvGrpSpPr>
        <p:cNvPr id="1" name=""/>
        <p:cNvGrpSpPr/>
        <p:nvPr/>
      </p:nvGrpSpPr>
      <p:grpSpPr>
        <a:xfrm>
          <a:off x="0" y="0"/>
          <a:ext cx="0" cy="0"/>
          <a:chOff x="0" y="0"/>
          <a:chExt cx="0" cy="0"/>
        </a:xfrm>
      </p:grpSpPr>
      <p:sp>
        <p:nvSpPr>
          <p:cNvPr id="3" name="Pladsholder til indhold 2"/>
          <p:cNvSpPr>
            <a:spLocks noGrp="1"/>
          </p:cNvSpPr>
          <p:nvPr>
            <p:ph sz="half" idx="1"/>
          </p:nvPr>
        </p:nvSpPr>
        <p:spPr>
          <a:xfrm>
            <a:off x="467544" y="2132856"/>
            <a:ext cx="3280496" cy="4536504"/>
          </a:xfrm>
          <a:prstGeom prst="rect">
            <a:avLst/>
          </a:prstGeom>
        </p:spPr>
        <p:txBody>
          <a:bodyPr/>
          <a:lstStyle>
            <a:lvl1pPr marL="180975" indent="-180975">
              <a:lnSpc>
                <a:spcPct val="100000"/>
              </a:lnSpc>
              <a:spcAft>
                <a:spcPts val="600"/>
              </a:spcAft>
              <a:defRPr sz="2000">
                <a:solidFill>
                  <a:srgbClr val="545454"/>
                </a:solidFill>
              </a:defRPr>
            </a:lvl1pPr>
            <a:lvl2pPr marL="361950" indent="-180975">
              <a:lnSpc>
                <a:spcPct val="100000"/>
              </a:lnSpc>
              <a:spcAft>
                <a:spcPts val="600"/>
              </a:spcAft>
              <a:defRPr sz="1600">
                <a:solidFill>
                  <a:srgbClr val="545454"/>
                </a:solidFill>
              </a:defRPr>
            </a:lvl2pPr>
            <a:lvl3pPr marL="534988" indent="-173038">
              <a:lnSpc>
                <a:spcPct val="100000"/>
              </a:lnSpc>
              <a:spcAft>
                <a:spcPts val="600"/>
              </a:spcAft>
              <a:defRPr sz="1600">
                <a:solidFill>
                  <a:srgbClr val="545454"/>
                </a:solidFill>
              </a:defRPr>
            </a:lvl3pPr>
            <a:lvl4pPr marL="715963" indent="-180975">
              <a:lnSpc>
                <a:spcPct val="100000"/>
              </a:lnSpc>
              <a:spcAft>
                <a:spcPts val="600"/>
              </a:spcAft>
              <a:defRPr sz="1600">
                <a:solidFill>
                  <a:srgbClr val="545454"/>
                </a:solidFill>
              </a:defRPr>
            </a:lvl4pPr>
            <a:lvl5pPr marL="896938" indent="-180975">
              <a:lnSpc>
                <a:spcPct val="100000"/>
              </a:lnSpc>
              <a:spcAft>
                <a:spcPts val="600"/>
              </a:spcAft>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039444" y="2132856"/>
            <a:ext cx="3280496" cy="4536504"/>
          </a:xfrm>
          <a:prstGeom prst="rect">
            <a:avLst/>
          </a:prstGeom>
        </p:spPr>
        <p:txBody>
          <a:bodyPr/>
          <a:lstStyle>
            <a:lvl1pPr marL="180975" indent="-180975">
              <a:lnSpc>
                <a:spcPct val="100000"/>
              </a:lnSpc>
              <a:spcAft>
                <a:spcPts val="600"/>
              </a:spcAft>
              <a:defRPr sz="2000">
                <a:solidFill>
                  <a:srgbClr val="545454"/>
                </a:solidFill>
              </a:defRPr>
            </a:lvl1pPr>
            <a:lvl2pPr marL="361950" indent="-180975">
              <a:lnSpc>
                <a:spcPct val="100000"/>
              </a:lnSpc>
              <a:spcAft>
                <a:spcPts val="600"/>
              </a:spcAft>
              <a:defRPr sz="1600">
                <a:solidFill>
                  <a:srgbClr val="545454"/>
                </a:solidFill>
              </a:defRPr>
            </a:lvl2pPr>
            <a:lvl3pPr marL="534988" indent="-173038">
              <a:lnSpc>
                <a:spcPct val="100000"/>
              </a:lnSpc>
              <a:spcAft>
                <a:spcPts val="600"/>
              </a:spcAft>
              <a:defRPr sz="1600">
                <a:solidFill>
                  <a:srgbClr val="545454"/>
                </a:solidFill>
              </a:defRPr>
            </a:lvl3pPr>
            <a:lvl4pPr marL="715963" indent="-180975">
              <a:lnSpc>
                <a:spcPct val="100000"/>
              </a:lnSpc>
              <a:spcAft>
                <a:spcPts val="600"/>
              </a:spcAft>
              <a:defRPr sz="1600">
                <a:solidFill>
                  <a:srgbClr val="545454"/>
                </a:solidFill>
              </a:defRPr>
            </a:lvl4pPr>
            <a:lvl5pPr marL="896938" indent="-180975">
              <a:lnSpc>
                <a:spcPct val="100000"/>
              </a:lnSpc>
              <a:spcAft>
                <a:spcPts val="600"/>
              </a:spcAft>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 name="Pladsholder til titel 1"/>
          <p:cNvSpPr>
            <a:spLocks noGrp="1"/>
          </p:cNvSpPr>
          <p:nvPr>
            <p:ph type="title"/>
          </p:nvPr>
        </p:nvSpPr>
        <p:spPr>
          <a:xfrm>
            <a:off x="539553" y="836712"/>
            <a:ext cx="3960440" cy="1196832"/>
          </a:xfrm>
          <a:prstGeom prst="rect">
            <a:avLst/>
          </a:prstGeom>
        </p:spPr>
        <p:txBody>
          <a:bodyPr vert="horz" lIns="0" tIns="0" rIns="0" bIns="0" rtlCol="0" anchor="t" anchorCtr="0">
            <a:normAutofit/>
          </a:bodyPr>
          <a:lstStyle>
            <a:lvl1pPr>
              <a:lnSpc>
                <a:spcPct val="100000"/>
              </a:lnSpc>
              <a:defRPr cap="all" baseline="0">
                <a:solidFill>
                  <a:srgbClr val="DE3831"/>
                </a:solidFill>
              </a:defRPr>
            </a:lvl1pPr>
          </a:lstStyle>
          <a:p>
            <a:r>
              <a:rPr lang="da-DK"/>
              <a:t>Klik for at redigere i master</a:t>
            </a:r>
            <a:endParaRPr lang="da-DK" dirty="0"/>
          </a:p>
        </p:txBody>
      </p:sp>
      <p:cxnSp>
        <p:nvCxnSpPr>
          <p:cNvPr id="11" name="Lige forbindelse 10"/>
          <p:cNvCxnSpPr/>
          <p:nvPr userDrawn="1"/>
        </p:nvCxnSpPr>
        <p:spPr>
          <a:xfrm>
            <a:off x="539552" y="188640"/>
            <a:ext cx="5688632"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12" name="Tekstboks 16"/>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13" name="Tekstboks 19"/>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pic>
        <p:nvPicPr>
          <p:cNvPr id="9" name="Billed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6928" r="735"/>
          <a:stretch/>
        </p:blipFill>
        <p:spPr>
          <a:xfrm>
            <a:off x="6516216" y="-99392"/>
            <a:ext cx="2484276" cy="207601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Indholdsside - 2 spalter - bullets">
    <p:spTree>
      <p:nvGrpSpPr>
        <p:cNvPr id="1" name=""/>
        <p:cNvGrpSpPr/>
        <p:nvPr/>
      </p:nvGrpSpPr>
      <p:grpSpPr>
        <a:xfrm>
          <a:off x="0" y="0"/>
          <a:ext cx="0" cy="0"/>
          <a:chOff x="0" y="0"/>
          <a:chExt cx="0" cy="0"/>
        </a:xfrm>
      </p:grpSpPr>
      <p:sp>
        <p:nvSpPr>
          <p:cNvPr id="3" name="Pladsholder til indhold 2"/>
          <p:cNvSpPr>
            <a:spLocks noGrp="1"/>
          </p:cNvSpPr>
          <p:nvPr>
            <p:ph sz="half" idx="1"/>
          </p:nvPr>
        </p:nvSpPr>
        <p:spPr>
          <a:xfrm>
            <a:off x="467544" y="2132856"/>
            <a:ext cx="3280496" cy="4536504"/>
          </a:xfrm>
          <a:prstGeom prst="rect">
            <a:avLst/>
          </a:prstGeom>
        </p:spPr>
        <p:txBody>
          <a:bodyPr/>
          <a:lstStyle>
            <a:lvl1pPr marL="180975" indent="-180975">
              <a:lnSpc>
                <a:spcPct val="100000"/>
              </a:lnSpc>
              <a:spcAft>
                <a:spcPts val="600"/>
              </a:spcAft>
              <a:defRPr sz="2000">
                <a:solidFill>
                  <a:srgbClr val="545454"/>
                </a:solidFill>
              </a:defRPr>
            </a:lvl1pPr>
            <a:lvl2pPr marL="361950" indent="-180975">
              <a:lnSpc>
                <a:spcPct val="100000"/>
              </a:lnSpc>
              <a:spcAft>
                <a:spcPts val="600"/>
              </a:spcAft>
              <a:defRPr sz="1600">
                <a:solidFill>
                  <a:srgbClr val="545454"/>
                </a:solidFill>
              </a:defRPr>
            </a:lvl2pPr>
            <a:lvl3pPr marL="534988" indent="-173038">
              <a:lnSpc>
                <a:spcPct val="100000"/>
              </a:lnSpc>
              <a:spcAft>
                <a:spcPts val="600"/>
              </a:spcAft>
              <a:defRPr sz="1600">
                <a:solidFill>
                  <a:srgbClr val="545454"/>
                </a:solidFill>
              </a:defRPr>
            </a:lvl3pPr>
            <a:lvl4pPr marL="715963" indent="-180975">
              <a:lnSpc>
                <a:spcPct val="100000"/>
              </a:lnSpc>
              <a:spcAft>
                <a:spcPts val="600"/>
              </a:spcAft>
              <a:defRPr sz="1600">
                <a:solidFill>
                  <a:srgbClr val="545454"/>
                </a:solidFill>
              </a:defRPr>
            </a:lvl4pPr>
            <a:lvl5pPr marL="896938" indent="-180975">
              <a:lnSpc>
                <a:spcPct val="100000"/>
              </a:lnSpc>
              <a:spcAft>
                <a:spcPts val="600"/>
              </a:spcAft>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039444" y="2132856"/>
            <a:ext cx="3280496" cy="4536504"/>
          </a:xfrm>
          <a:prstGeom prst="rect">
            <a:avLst/>
          </a:prstGeom>
        </p:spPr>
        <p:txBody>
          <a:bodyPr/>
          <a:lstStyle>
            <a:lvl1pPr marL="180975" indent="-180975">
              <a:lnSpc>
                <a:spcPct val="100000"/>
              </a:lnSpc>
              <a:spcAft>
                <a:spcPts val="600"/>
              </a:spcAft>
              <a:defRPr sz="2000">
                <a:solidFill>
                  <a:srgbClr val="545454"/>
                </a:solidFill>
              </a:defRPr>
            </a:lvl1pPr>
            <a:lvl2pPr marL="361950" indent="-180975">
              <a:lnSpc>
                <a:spcPct val="100000"/>
              </a:lnSpc>
              <a:spcAft>
                <a:spcPts val="600"/>
              </a:spcAft>
              <a:defRPr sz="1600">
                <a:solidFill>
                  <a:srgbClr val="545454"/>
                </a:solidFill>
              </a:defRPr>
            </a:lvl2pPr>
            <a:lvl3pPr marL="534988" indent="-173038">
              <a:lnSpc>
                <a:spcPct val="100000"/>
              </a:lnSpc>
              <a:spcAft>
                <a:spcPts val="600"/>
              </a:spcAft>
              <a:defRPr sz="1600">
                <a:solidFill>
                  <a:srgbClr val="545454"/>
                </a:solidFill>
              </a:defRPr>
            </a:lvl3pPr>
            <a:lvl4pPr marL="715963" indent="-180975">
              <a:lnSpc>
                <a:spcPct val="100000"/>
              </a:lnSpc>
              <a:spcAft>
                <a:spcPts val="600"/>
              </a:spcAft>
              <a:defRPr sz="1600">
                <a:solidFill>
                  <a:srgbClr val="545454"/>
                </a:solidFill>
              </a:defRPr>
            </a:lvl4pPr>
            <a:lvl5pPr marL="896938" indent="-180975">
              <a:lnSpc>
                <a:spcPct val="100000"/>
              </a:lnSpc>
              <a:spcAft>
                <a:spcPts val="600"/>
              </a:spcAft>
              <a:defRPr sz="1600">
                <a:solidFill>
                  <a:srgbClr val="545454"/>
                </a:solidFill>
              </a:defRPr>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cxnSp>
        <p:nvCxnSpPr>
          <p:cNvPr id="5" name="Lige forbindelse 4"/>
          <p:cNvCxnSpPr/>
          <p:nvPr userDrawn="1"/>
        </p:nvCxnSpPr>
        <p:spPr>
          <a:xfrm>
            <a:off x="539552" y="188640"/>
            <a:ext cx="8136904" cy="0"/>
          </a:xfrm>
          <a:prstGeom prst="line">
            <a:avLst/>
          </a:prstGeom>
          <a:ln w="22225" cap="sq" cmpd="sng">
            <a:solidFill>
              <a:schemeClr val="accent1">
                <a:shade val="95000"/>
                <a:satMod val="10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6" name="Tekstboks 5"/>
          <p:cNvSpPr txBox="1"/>
          <p:nvPr userDrawn="1"/>
        </p:nvSpPr>
        <p:spPr>
          <a:xfrm>
            <a:off x="7164288" y="199673"/>
            <a:ext cx="1584176" cy="215444"/>
          </a:xfrm>
          <a:prstGeom prst="rect">
            <a:avLst/>
          </a:prstGeom>
          <a:noFill/>
        </p:spPr>
        <p:txBody>
          <a:bodyPr wrap="square" rtlCol="0" anchor="ctr">
            <a:spAutoFit/>
          </a:bodyPr>
          <a:lstStyle/>
          <a:p>
            <a:pPr algn="r">
              <a:lnSpc>
                <a:spcPct val="100000"/>
              </a:lnSpc>
            </a:pPr>
            <a:r>
              <a:rPr lang="da-DK" sz="800" b="1" dirty="0" err="1"/>
              <a:t>aarhustech.dk</a:t>
            </a:r>
            <a:endParaRPr lang="da-DK" sz="800" b="1" dirty="0"/>
          </a:p>
        </p:txBody>
      </p:sp>
      <p:sp>
        <p:nvSpPr>
          <p:cNvPr id="7" name="Tekstboks 6"/>
          <p:cNvSpPr txBox="1"/>
          <p:nvPr userDrawn="1"/>
        </p:nvSpPr>
        <p:spPr>
          <a:xfrm>
            <a:off x="467544" y="188640"/>
            <a:ext cx="1152128" cy="288032"/>
          </a:xfrm>
          <a:prstGeom prst="rect">
            <a:avLst/>
          </a:prstGeom>
          <a:noFill/>
        </p:spPr>
        <p:txBody>
          <a:bodyPr wrap="square" rtlCol="0" anchor="b">
            <a:noAutofit/>
          </a:bodyPr>
          <a:lstStyle/>
          <a:p>
            <a:pPr marL="0" indent="0" algn="l">
              <a:lnSpc>
                <a:spcPct val="100000"/>
              </a:lnSpc>
            </a:pPr>
            <a:fld id="{90489D49-9A0B-49F8-80DD-0EEA7FA9C6A9}" type="datetime2">
              <a:rPr lang="da-DK" sz="800" b="0" smtClean="0"/>
              <a:pPr marL="0" indent="0" algn="l">
                <a:lnSpc>
                  <a:spcPct val="100000"/>
                </a:lnSpc>
              </a:pPr>
              <a:t>25. marts 2020</a:t>
            </a:fld>
            <a:endParaRPr lang="da-DK" sz="800" b="0" dirty="0"/>
          </a:p>
        </p:txBody>
      </p:sp>
      <p:sp>
        <p:nvSpPr>
          <p:cNvPr id="9" name="Tekstboks 8"/>
          <p:cNvSpPr txBox="1"/>
          <p:nvPr userDrawn="1"/>
        </p:nvSpPr>
        <p:spPr>
          <a:xfrm>
            <a:off x="1691680" y="188640"/>
            <a:ext cx="1152128" cy="288032"/>
          </a:xfrm>
          <a:prstGeom prst="rect">
            <a:avLst/>
          </a:prstGeom>
          <a:noFill/>
        </p:spPr>
        <p:txBody>
          <a:bodyPr wrap="square" rtlCol="0" anchor="b" anchorCtr="0">
            <a:noAutofit/>
          </a:bodyPr>
          <a:lstStyle/>
          <a:p>
            <a:pPr marL="0" indent="0" algn="l">
              <a:lnSpc>
                <a:spcPct val="100000"/>
              </a:lnSpc>
            </a:pPr>
            <a:r>
              <a:rPr lang="da-DK" sz="800" b="0" dirty="0"/>
              <a:t>Slide nr. </a:t>
            </a:r>
            <a:fld id="{8A4B6F2B-2738-48D0-A017-9023CBC98F16}" type="slidenum">
              <a:rPr lang="da-DK" sz="800" b="0" smtClean="0"/>
              <a:pPr marL="0" indent="0" algn="l">
                <a:lnSpc>
                  <a:spcPct val="100000"/>
                </a:lnSpc>
              </a:pPr>
              <a:t>‹nr.›</a:t>
            </a:fld>
            <a:endParaRPr lang="da-DK" sz="800" b="0" dirty="0"/>
          </a:p>
        </p:txBody>
      </p:sp>
      <p:sp>
        <p:nvSpPr>
          <p:cNvPr id="10" name="Pladsholder til titel 1"/>
          <p:cNvSpPr>
            <a:spLocks noGrp="1"/>
          </p:cNvSpPr>
          <p:nvPr>
            <p:ph type="title"/>
          </p:nvPr>
        </p:nvSpPr>
        <p:spPr>
          <a:xfrm>
            <a:off x="539553" y="836712"/>
            <a:ext cx="3960440" cy="1196832"/>
          </a:xfrm>
          <a:prstGeom prst="rect">
            <a:avLst/>
          </a:prstGeom>
        </p:spPr>
        <p:txBody>
          <a:bodyPr vert="horz" lIns="0" tIns="0" rIns="0" bIns="0" rtlCol="0" anchor="t" anchorCtr="0">
            <a:normAutofit/>
          </a:bodyPr>
          <a:lstStyle>
            <a:lvl1pPr>
              <a:lnSpc>
                <a:spcPct val="100000"/>
              </a:lnSpc>
              <a:defRPr cap="all" baseline="0">
                <a:solidFill>
                  <a:srgbClr val="DE3831"/>
                </a:solidFill>
              </a:defRPr>
            </a:lvl1pPr>
          </a:lstStyle>
          <a:p>
            <a:r>
              <a:rPr lang="da-DK"/>
              <a:t>Klik for at redigere i master</a:t>
            </a:r>
            <a:endParaRPr lang="da-DK" dirty="0"/>
          </a:p>
        </p:txBody>
      </p:sp>
    </p:spTree>
    <p:extLst>
      <p:ext uri="{BB962C8B-B14F-4D97-AF65-F5344CB8AC3E}">
        <p14:creationId xmlns:p14="http://schemas.microsoft.com/office/powerpoint/2010/main" val="38593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6" r:id="rId1"/>
    <p:sldLayoutId id="2147483662" r:id="rId2"/>
    <p:sldLayoutId id="2147483684" r:id="rId3"/>
    <p:sldLayoutId id="2147483685" r:id="rId4"/>
    <p:sldLayoutId id="2147483687" r:id="rId5"/>
    <p:sldLayoutId id="2147483675" r:id="rId6"/>
    <p:sldLayoutId id="2147483688" r:id="rId7"/>
    <p:sldLayoutId id="2147483652" r:id="rId8"/>
    <p:sldLayoutId id="2147483689" r:id="rId9"/>
    <p:sldLayoutId id="2147483650" r:id="rId10"/>
    <p:sldLayoutId id="2147483664" r:id="rId11"/>
    <p:sldLayoutId id="2147483681" r:id="rId12"/>
    <p:sldLayoutId id="2147483666" r:id="rId13"/>
    <p:sldLayoutId id="2147483669" r:id="rId14"/>
    <p:sldLayoutId id="2147483676" r:id="rId15"/>
  </p:sldLayoutIdLst>
  <p:hf hdr="0" ftr="0"/>
  <p:txStyles>
    <p:titleStyle>
      <a:lvl1pPr algn="l" defTabSz="914400" rtl="0" eaLnBrk="1" latinLnBrk="0" hangingPunct="1">
        <a:spcBef>
          <a:spcPct val="0"/>
        </a:spcBef>
        <a:buNone/>
        <a:defRPr sz="2600" kern="1200">
          <a:solidFill>
            <a:schemeClr val="tx1"/>
          </a:solidFill>
          <a:latin typeface="+mj-lt"/>
          <a:ea typeface="+mj-ea"/>
          <a:cs typeface="+mj-cs"/>
        </a:defRPr>
      </a:lvl1pPr>
    </p:titleStyle>
    <p:bodyStyle>
      <a:lvl1pPr marL="180975" indent="-180975" algn="l" defTabSz="914400" rtl="0" eaLnBrk="1" latinLnBrk="0" hangingPunct="1">
        <a:spcBef>
          <a:spcPts val="900"/>
        </a:spcBef>
        <a:buFont typeface="Wingdings" pitchFamily="2" charset="2"/>
        <a:buChar char="§"/>
        <a:defRPr sz="2000" kern="1200">
          <a:solidFill>
            <a:schemeClr val="tx1"/>
          </a:solidFill>
          <a:latin typeface="+mn-lt"/>
          <a:ea typeface="+mn-ea"/>
          <a:cs typeface="+mn-cs"/>
        </a:defRPr>
      </a:lvl1pPr>
      <a:lvl2pPr marL="361950" indent="-180975" algn="l" defTabSz="914400" rtl="0" eaLnBrk="1" latinLnBrk="0" hangingPunct="1">
        <a:spcBef>
          <a:spcPct val="20000"/>
        </a:spcBef>
        <a:buFont typeface="Wingdings" pitchFamily="2" charset="2"/>
        <a:buChar char="§"/>
        <a:defRPr sz="1600" kern="1200">
          <a:solidFill>
            <a:schemeClr val="tx1"/>
          </a:solidFill>
          <a:latin typeface="+mn-lt"/>
          <a:ea typeface="+mn-ea"/>
          <a:cs typeface="+mn-cs"/>
        </a:defRPr>
      </a:lvl2pPr>
      <a:lvl3pPr marL="534988" indent="-173038" algn="l" defTabSz="914400" rtl="0" eaLnBrk="1" latinLnBrk="0" hangingPunct="1">
        <a:spcBef>
          <a:spcPct val="20000"/>
        </a:spcBef>
        <a:buFont typeface="Wingdings" pitchFamily="2" charset="2"/>
        <a:buChar char="§"/>
        <a:defRPr sz="1600" kern="1200">
          <a:solidFill>
            <a:schemeClr val="tx1"/>
          </a:solidFill>
          <a:latin typeface="+mn-lt"/>
          <a:ea typeface="+mn-ea"/>
          <a:cs typeface="+mn-cs"/>
        </a:defRPr>
      </a:lvl3pPr>
      <a:lvl4pPr marL="715963" indent="-180975" algn="l" defTabSz="914400" rtl="0" eaLnBrk="1" latinLnBrk="0" hangingPunct="1">
        <a:spcBef>
          <a:spcPct val="20000"/>
        </a:spcBef>
        <a:buFont typeface="Wingdings" pitchFamily="2" charset="2"/>
        <a:buChar char="§"/>
        <a:defRPr sz="1600" kern="1200">
          <a:solidFill>
            <a:schemeClr val="tx1"/>
          </a:solidFill>
          <a:latin typeface="+mn-lt"/>
          <a:ea typeface="+mn-ea"/>
          <a:cs typeface="+mn-cs"/>
        </a:defRPr>
      </a:lvl4pPr>
      <a:lvl5pPr marL="896938" indent="-180975" algn="l" defTabSz="914400" rtl="0" eaLnBrk="1" latinLnBrk="0" hangingPunct="1">
        <a:spcBef>
          <a:spcPct val="20000"/>
        </a:spcBef>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aarhustech.dk/om-aarhus-techkontakt/generel-information/kvalitet-paa-aarhus-tech/opfoelgningsplaner"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aarhustech.dk/om-aarhus-techkontakt/generel-information/kvalitet-paa-aarhus-tech/resultater/gennemfoerelse-og-frafald" TargetMode="External"/><Relationship Id="rId2" Type="http://schemas.openxmlformats.org/officeDocument/2006/relationships/hyperlink" Target="https://aarhustech.dk/om-aarhus-techkontakt/generel-information/kvalitet-paa-aarhus-tech/opfoelgningsplaner"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el 1"/>
          <p:cNvSpPr>
            <a:spLocks noGrp="1"/>
          </p:cNvSpPr>
          <p:nvPr>
            <p:ph type="subTitle" idx="1"/>
          </p:nvPr>
        </p:nvSpPr>
        <p:spPr>
          <a:xfrm>
            <a:off x="323528" y="6165304"/>
            <a:ext cx="8712968" cy="432048"/>
          </a:xfrm>
        </p:spPr>
        <p:txBody>
          <a:bodyPr/>
          <a:lstStyle/>
          <a:p>
            <a:pPr algn="ctr"/>
            <a:endParaRPr lang="en-US" sz="1200" dirty="0">
              <a:solidFill>
                <a:srgbClr val="29343D"/>
              </a:solidFill>
            </a:endParaRPr>
          </a:p>
          <a:p>
            <a:pPr algn="ctr"/>
            <a:r>
              <a:rPr lang="en-US" sz="1200" dirty="0">
                <a:solidFill>
                  <a:srgbClr val="29343D"/>
                </a:solidFill>
              </a:rPr>
              <a:t>DECEMBER 2019</a:t>
            </a:r>
            <a:endParaRPr lang="da-DK" sz="1200" dirty="0">
              <a:solidFill>
                <a:srgbClr val="29343D"/>
              </a:solidFill>
            </a:endParaRPr>
          </a:p>
          <a:p>
            <a:pPr algn="ctr"/>
            <a:endParaRPr lang="en-US" sz="1200" dirty="0"/>
          </a:p>
        </p:txBody>
      </p:sp>
      <p:sp>
        <p:nvSpPr>
          <p:cNvPr id="3" name="Titel 2"/>
          <p:cNvSpPr>
            <a:spLocks noGrp="1"/>
          </p:cNvSpPr>
          <p:nvPr>
            <p:ph type="title"/>
          </p:nvPr>
        </p:nvSpPr>
        <p:spPr>
          <a:xfrm>
            <a:off x="323528" y="4856620"/>
            <a:ext cx="8712968" cy="1524708"/>
          </a:xfrm>
          <a:prstGeom prst="rect">
            <a:avLst/>
          </a:prstGeom>
        </p:spPr>
        <p:txBody>
          <a:bodyPr/>
          <a:lstStyle/>
          <a:p>
            <a:pPr>
              <a:lnSpc>
                <a:spcPct val="150000"/>
              </a:lnSpc>
            </a:pPr>
            <a:r>
              <a:rPr lang="da-DK" sz="2000" b="1" i="1" dirty="0">
                <a:solidFill>
                  <a:srgbClr val="29343D"/>
                </a:solidFill>
                <a:latin typeface="+mn-lt"/>
              </a:rPr>
              <a:t>kvalitetsmål for Erhvervsuddannelserne, gymnasiale uddannelser samt arbejdsmarkedsuddannelser – </a:t>
            </a:r>
            <a:r>
              <a:rPr lang="da-DK" sz="2000" b="1" i="1" dirty="0" err="1">
                <a:solidFill>
                  <a:srgbClr val="29343D"/>
                </a:solidFill>
                <a:latin typeface="+mn-lt"/>
              </a:rPr>
              <a:t>aarhus</a:t>
            </a:r>
            <a:r>
              <a:rPr lang="da-DK" sz="2000" b="1" i="1" dirty="0">
                <a:solidFill>
                  <a:srgbClr val="29343D"/>
                </a:solidFill>
                <a:latin typeface="+mn-lt"/>
              </a:rPr>
              <a:t> </a:t>
            </a:r>
            <a:r>
              <a:rPr lang="da-DK" sz="2000" b="1" i="1" dirty="0" err="1">
                <a:solidFill>
                  <a:srgbClr val="29343D"/>
                </a:solidFill>
                <a:latin typeface="+mn-lt"/>
              </a:rPr>
              <a:t>tech</a:t>
            </a:r>
            <a:endParaRPr lang="da-DK" sz="2000" b="1" i="1" dirty="0">
              <a:solidFill>
                <a:srgbClr val="29343D"/>
              </a:solidFill>
              <a:latin typeface="+mn-lt"/>
            </a:endParaRPr>
          </a:p>
        </p:txBody>
      </p:sp>
    </p:spTree>
    <p:extLst>
      <p:ext uri="{BB962C8B-B14F-4D97-AF65-F5344CB8AC3E}">
        <p14:creationId xmlns:p14="http://schemas.microsoft.com/office/powerpoint/2010/main" val="3188774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Kvalitetsmålene for gymnasiale uddannelser:  </a:t>
            </a:r>
          </a:p>
        </p:txBody>
      </p:sp>
      <p:graphicFrame>
        <p:nvGraphicFramePr>
          <p:cNvPr id="10" name="Tabel 9">
            <a:extLst>
              <a:ext uri="{FF2B5EF4-FFF2-40B4-BE49-F238E27FC236}">
                <a16:creationId xmlns:a16="http://schemas.microsoft.com/office/drawing/2014/main" id="{1266AA26-A9D0-48B0-81E7-417C1EABF80B}"/>
              </a:ext>
            </a:extLst>
          </p:cNvPr>
          <p:cNvGraphicFramePr>
            <a:graphicFrameLocks noGrp="1"/>
          </p:cNvGraphicFramePr>
          <p:nvPr>
            <p:extLst>
              <p:ext uri="{D42A27DB-BD31-4B8C-83A1-F6EECF244321}">
                <p14:modId xmlns:p14="http://schemas.microsoft.com/office/powerpoint/2010/main" val="862278194"/>
              </p:ext>
            </p:extLst>
          </p:nvPr>
        </p:nvGraphicFramePr>
        <p:xfrm>
          <a:off x="539550" y="1897615"/>
          <a:ext cx="7771212" cy="1532898"/>
        </p:xfrm>
        <a:graphic>
          <a:graphicData uri="http://schemas.openxmlformats.org/drawingml/2006/table">
            <a:tbl>
              <a:tblPr firstCol="1">
                <a:tableStyleId>{5C22544A-7EE6-4342-B048-85BDC9FD1C3A}</a:tableStyleId>
              </a:tblPr>
              <a:tblGrid>
                <a:gridCol w="1942803">
                  <a:extLst>
                    <a:ext uri="{9D8B030D-6E8A-4147-A177-3AD203B41FA5}">
                      <a16:colId xmlns:a16="http://schemas.microsoft.com/office/drawing/2014/main" val="2779942308"/>
                    </a:ext>
                  </a:extLst>
                </a:gridCol>
                <a:gridCol w="1942803">
                  <a:extLst>
                    <a:ext uri="{9D8B030D-6E8A-4147-A177-3AD203B41FA5}">
                      <a16:colId xmlns:a16="http://schemas.microsoft.com/office/drawing/2014/main" val="1007028870"/>
                    </a:ext>
                  </a:extLst>
                </a:gridCol>
                <a:gridCol w="1942803">
                  <a:extLst>
                    <a:ext uri="{9D8B030D-6E8A-4147-A177-3AD203B41FA5}">
                      <a16:colId xmlns:a16="http://schemas.microsoft.com/office/drawing/2014/main" val="2372975613"/>
                    </a:ext>
                  </a:extLst>
                </a:gridCol>
                <a:gridCol w="1942803">
                  <a:extLst>
                    <a:ext uri="{9D8B030D-6E8A-4147-A177-3AD203B41FA5}">
                      <a16:colId xmlns:a16="http://schemas.microsoft.com/office/drawing/2014/main" val="4237930579"/>
                    </a:ext>
                  </a:extLst>
                </a:gridCol>
              </a:tblGrid>
              <a:tr h="152457">
                <a:tc gridSpan="4">
                  <a:txBody>
                    <a:bodyPr/>
                    <a:lstStyle/>
                    <a:p>
                      <a:pPr algn="l" fontAlgn="b"/>
                      <a:r>
                        <a:rPr lang="da-DK" sz="1100" u="none" strike="noStrike" dirty="0">
                          <a:effectLst/>
                        </a:rPr>
                        <a:t>Mål 4: Socioøkonomisk reference set i forhold til eksamensresultat </a:t>
                      </a:r>
                      <a:endParaRPr lang="da-DK"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329708594"/>
                  </a:ext>
                </a:extLst>
              </a:tr>
              <a:tr h="157714">
                <a:tc>
                  <a:txBody>
                    <a:bodyPr/>
                    <a:lstStyle/>
                    <a:p>
                      <a:pPr algn="l" fontAlgn="b"/>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da-DK" sz="1100" u="none" strike="noStrike" dirty="0">
                          <a:effectLst/>
                        </a:rPr>
                        <a:t>2017</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da-DK" sz="1100" u="none" strike="noStrike" dirty="0">
                          <a:effectLst/>
                        </a:rPr>
                        <a:t>2018</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da-DK" sz="1100" u="none" strike="noStrike" dirty="0">
                          <a:effectLst/>
                        </a:rPr>
                        <a:t>2019</a:t>
                      </a:r>
                      <a:endParaRPr lang="da-DK"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35909239"/>
                  </a:ext>
                </a:extLst>
              </a:tr>
              <a:tr h="162971">
                <a:tc>
                  <a:txBody>
                    <a:bodyPr/>
                    <a:lstStyle/>
                    <a:p>
                      <a:pPr algn="l" fontAlgn="b"/>
                      <a:r>
                        <a:rPr lang="da-DK" sz="1100" u="none" strike="noStrike">
                          <a:effectLst/>
                        </a:rPr>
                        <a:t>STX</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Bedre end forventet</a:t>
                      </a:r>
                      <a:endParaRPr lang="da-DK" sz="1100" b="0" i="0" u="none" strike="noStrike" dirty="0">
                        <a:solidFill>
                          <a:srgbClr val="000000"/>
                        </a:solidFill>
                        <a:effectLst/>
                        <a:latin typeface="Calibri" panose="020F0502020204030204" pitchFamily="34" charset="0"/>
                      </a:endParaRPr>
                    </a:p>
                  </a:txBody>
                  <a:tcPr marL="6350" marR="6350" marT="6350" marB="0" anchor="b">
                    <a:solidFill>
                      <a:schemeClr val="bg2">
                        <a:lumMod val="90000"/>
                      </a:schemeClr>
                    </a:solidFill>
                  </a:tcPr>
                </a:tc>
                <a:tc>
                  <a:txBody>
                    <a:bodyPr/>
                    <a:lstStyle/>
                    <a:p>
                      <a:pPr algn="l" fontAlgn="b"/>
                      <a:r>
                        <a:rPr lang="da-DK" sz="1100" u="none" strike="noStrike">
                          <a:effectLst/>
                        </a:rPr>
                        <a:t>På niveau</a:t>
                      </a:r>
                      <a:endParaRPr lang="da-DK"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20807270"/>
                  </a:ext>
                </a:extLst>
              </a:tr>
              <a:tr h="278628">
                <a:tc>
                  <a:txBody>
                    <a:bodyPr/>
                    <a:lstStyle/>
                    <a:p>
                      <a:pPr algn="l" fontAlgn="b"/>
                      <a:r>
                        <a:rPr lang="da-DK" sz="1100" u="none" strike="noStrike">
                          <a:effectLst/>
                        </a:rPr>
                        <a:t>HF</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Bedre end forventet</a:t>
                      </a:r>
                      <a:endParaRPr lang="da-DK" sz="1100" b="0" i="0" u="none" strike="noStrike" dirty="0">
                        <a:solidFill>
                          <a:srgbClr val="000000"/>
                        </a:solidFill>
                        <a:effectLst/>
                        <a:latin typeface="Calibri" panose="020F0502020204030204" pitchFamily="34" charset="0"/>
                      </a:endParaRPr>
                    </a:p>
                  </a:txBody>
                  <a:tcPr marL="6350" marR="6350" marT="6350" marB="0" anchor="b">
                    <a:solidFill>
                      <a:schemeClr val="bg2">
                        <a:lumMod val="90000"/>
                      </a:schemeClr>
                    </a:solidFill>
                  </a:tcPr>
                </a:tc>
                <a:tc>
                  <a:txBody>
                    <a:bodyPr/>
                    <a:lstStyle/>
                    <a:p>
                      <a:pPr algn="l" fontAlgn="b"/>
                      <a:r>
                        <a:rPr lang="da-DK" sz="1100" u="none" strike="noStrike">
                          <a:effectLst/>
                        </a:rPr>
                        <a:t>På niveau</a:t>
                      </a:r>
                      <a:endParaRPr lang="da-DK"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58773993"/>
                  </a:ext>
                </a:extLst>
              </a:tr>
              <a:tr h="278628">
                <a:tc>
                  <a:txBody>
                    <a:bodyPr/>
                    <a:lstStyle/>
                    <a:p>
                      <a:pPr algn="l" fontAlgn="b"/>
                      <a:r>
                        <a:rPr lang="da-DK" sz="1100" u="none" strike="noStrike">
                          <a:effectLst/>
                        </a:rPr>
                        <a:t>HTX, City</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Bedre end forventet</a:t>
                      </a:r>
                      <a:endParaRPr lang="da-DK" sz="1100" b="0" i="0" u="none" strike="noStrike" dirty="0">
                        <a:solidFill>
                          <a:srgbClr val="000000"/>
                        </a:solidFill>
                        <a:effectLst/>
                        <a:latin typeface="Calibri" panose="020F0502020204030204" pitchFamily="34" charset="0"/>
                      </a:endParaRPr>
                    </a:p>
                  </a:txBody>
                  <a:tcPr marL="6350" marR="6350" marT="6350" marB="0" anchor="b">
                    <a:solidFill>
                      <a:schemeClr val="bg2">
                        <a:lumMod val="90000"/>
                      </a:schemeClr>
                    </a:solidFill>
                  </a:tcPr>
                </a:tc>
                <a:extLst>
                  <a:ext uri="{0D108BD9-81ED-4DB2-BD59-A6C34878D82A}">
                    <a16:rowId xmlns:a16="http://schemas.microsoft.com/office/drawing/2014/main" val="976883847"/>
                  </a:ext>
                </a:extLst>
              </a:tr>
              <a:tr h="279682">
                <a:tc>
                  <a:txBody>
                    <a:bodyPr/>
                    <a:lstStyle/>
                    <a:p>
                      <a:pPr algn="l" fontAlgn="b"/>
                      <a:r>
                        <a:rPr lang="da-DK" sz="1100" u="none" strike="noStrike">
                          <a:effectLst/>
                        </a:rPr>
                        <a:t>HTX, Skanderborg</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a:effectLst/>
                        </a:rPr>
                        <a:t>På niveau</a:t>
                      </a:r>
                      <a:endParaRPr lang="da-DK"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46892247"/>
                  </a:ext>
                </a:extLst>
              </a:tr>
              <a:tr h="152457">
                <a:tc>
                  <a:txBody>
                    <a:bodyPr/>
                    <a:lstStyle/>
                    <a:p>
                      <a:pPr algn="l" fontAlgn="b"/>
                      <a:r>
                        <a:rPr lang="da-DK" sz="1100" u="none" strike="noStrike">
                          <a:effectLst/>
                        </a:rPr>
                        <a:t>HTX, Viby</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a:effectLst/>
                        </a:rPr>
                        <a:t>På niveau</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På niveau</a:t>
                      </a:r>
                      <a:endParaRPr lang="da-DK"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91859239"/>
                  </a:ext>
                </a:extLst>
              </a:tr>
            </a:tbl>
          </a:graphicData>
        </a:graphic>
      </p:graphicFrame>
      <p:sp>
        <p:nvSpPr>
          <p:cNvPr id="11" name="Tekstfelt 10">
            <a:extLst>
              <a:ext uri="{FF2B5EF4-FFF2-40B4-BE49-F238E27FC236}">
                <a16:creationId xmlns:a16="http://schemas.microsoft.com/office/drawing/2014/main" id="{6A644270-3D99-475A-868A-52C779B813B2}"/>
              </a:ext>
            </a:extLst>
          </p:cNvPr>
          <p:cNvSpPr txBox="1"/>
          <p:nvPr/>
        </p:nvSpPr>
        <p:spPr>
          <a:xfrm>
            <a:off x="539552" y="3623748"/>
            <a:ext cx="7771210" cy="523220"/>
          </a:xfrm>
          <a:prstGeom prst="rect">
            <a:avLst/>
          </a:prstGeom>
          <a:noFill/>
        </p:spPr>
        <p:txBody>
          <a:bodyPr wrap="square" rtlCol="0">
            <a:spAutoFit/>
          </a:bodyPr>
          <a:lstStyle/>
          <a:p>
            <a:r>
              <a:rPr lang="da-DK" sz="1400" dirty="0"/>
              <a:t>På de tre gymnasiale uddannelser er resultatet for løfteevnen lige med hvad der kunne forventes eller bedre. Og dermed når vi målet på dette parameter.</a:t>
            </a:r>
          </a:p>
        </p:txBody>
      </p:sp>
      <p:graphicFrame>
        <p:nvGraphicFramePr>
          <p:cNvPr id="14" name="Tabel 13">
            <a:extLst>
              <a:ext uri="{FF2B5EF4-FFF2-40B4-BE49-F238E27FC236}">
                <a16:creationId xmlns:a16="http://schemas.microsoft.com/office/drawing/2014/main" id="{3D580460-B33E-4CB2-B096-9D53267E40EE}"/>
              </a:ext>
            </a:extLst>
          </p:cNvPr>
          <p:cNvGraphicFramePr>
            <a:graphicFrameLocks noGrp="1"/>
          </p:cNvGraphicFramePr>
          <p:nvPr>
            <p:extLst>
              <p:ext uri="{D42A27DB-BD31-4B8C-83A1-F6EECF244321}">
                <p14:modId xmlns:p14="http://schemas.microsoft.com/office/powerpoint/2010/main" val="3116412755"/>
              </p:ext>
            </p:extLst>
          </p:nvPr>
        </p:nvGraphicFramePr>
        <p:xfrm>
          <a:off x="539550" y="4322025"/>
          <a:ext cx="7771208" cy="894080"/>
        </p:xfrm>
        <a:graphic>
          <a:graphicData uri="http://schemas.openxmlformats.org/drawingml/2006/table">
            <a:tbl>
              <a:tblPr firstCol="1">
                <a:tableStyleId>{5C22544A-7EE6-4342-B048-85BDC9FD1C3A}</a:tableStyleId>
              </a:tblPr>
              <a:tblGrid>
                <a:gridCol w="1872210">
                  <a:extLst>
                    <a:ext uri="{9D8B030D-6E8A-4147-A177-3AD203B41FA5}">
                      <a16:colId xmlns:a16="http://schemas.microsoft.com/office/drawing/2014/main" val="879927661"/>
                    </a:ext>
                  </a:extLst>
                </a:gridCol>
                <a:gridCol w="1512168">
                  <a:extLst>
                    <a:ext uri="{9D8B030D-6E8A-4147-A177-3AD203B41FA5}">
                      <a16:colId xmlns:a16="http://schemas.microsoft.com/office/drawing/2014/main" val="2890890474"/>
                    </a:ext>
                  </a:extLst>
                </a:gridCol>
                <a:gridCol w="1152128">
                  <a:extLst>
                    <a:ext uri="{9D8B030D-6E8A-4147-A177-3AD203B41FA5}">
                      <a16:colId xmlns:a16="http://schemas.microsoft.com/office/drawing/2014/main" val="2376985986"/>
                    </a:ext>
                  </a:extLst>
                </a:gridCol>
                <a:gridCol w="1080120">
                  <a:extLst>
                    <a:ext uri="{9D8B030D-6E8A-4147-A177-3AD203B41FA5}">
                      <a16:colId xmlns:a16="http://schemas.microsoft.com/office/drawing/2014/main" val="1068450158"/>
                    </a:ext>
                  </a:extLst>
                </a:gridCol>
                <a:gridCol w="1165800">
                  <a:extLst>
                    <a:ext uri="{9D8B030D-6E8A-4147-A177-3AD203B41FA5}">
                      <a16:colId xmlns:a16="http://schemas.microsoft.com/office/drawing/2014/main" val="1540107606"/>
                    </a:ext>
                  </a:extLst>
                </a:gridCol>
                <a:gridCol w="988782">
                  <a:extLst>
                    <a:ext uri="{9D8B030D-6E8A-4147-A177-3AD203B41FA5}">
                      <a16:colId xmlns:a16="http://schemas.microsoft.com/office/drawing/2014/main" val="1532199687"/>
                    </a:ext>
                  </a:extLst>
                </a:gridCol>
              </a:tblGrid>
              <a:tr h="184150">
                <a:tc gridSpan="6">
                  <a:txBody>
                    <a:bodyPr/>
                    <a:lstStyle/>
                    <a:p>
                      <a:pPr algn="l" fontAlgn="t"/>
                      <a:r>
                        <a:rPr lang="da-DK" sz="1100" u="none" strike="noStrike">
                          <a:effectLst/>
                        </a:rPr>
                        <a:t>Mål 5: Trivselstal 2018</a:t>
                      </a:r>
                      <a:endParaRPr lang="da-DK" sz="1100" b="0" i="0" u="none" strike="noStrike">
                        <a:solidFill>
                          <a:srgbClr val="000000"/>
                        </a:solidFill>
                        <a:effectLst/>
                        <a:latin typeface="Calibri" panose="020F0502020204030204" pitchFamily="34" charset="0"/>
                      </a:endParaRPr>
                    </a:p>
                  </a:txBody>
                  <a:tcPr marL="6350" marR="6350" marT="6350" marB="0"/>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465266503"/>
                  </a:ext>
                </a:extLst>
              </a:tr>
              <a:tr h="184150">
                <a:tc>
                  <a:txBody>
                    <a:bodyPr/>
                    <a:lstStyle/>
                    <a:p>
                      <a:pPr algn="l" fontAlgn="b"/>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Faglig individuel trivsel</a:t>
                      </a:r>
                    </a:p>
                    <a:p>
                      <a:pPr algn="l" fontAlgn="b"/>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Social trivsel</a:t>
                      </a:r>
                    </a:p>
                    <a:p>
                      <a:pPr algn="l" fontAlgn="b"/>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Læringsmiljø</a:t>
                      </a:r>
                    </a:p>
                    <a:p>
                      <a:pPr algn="l" fontAlgn="b"/>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a:effectLst/>
                        </a:rPr>
                        <a:t>Pres og bekymringer</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da-DK" sz="1100" u="none" strike="noStrike" dirty="0">
                          <a:effectLst/>
                        </a:rPr>
                        <a:t>Mobning</a:t>
                      </a:r>
                    </a:p>
                    <a:p>
                      <a:pPr algn="l" fontAlgn="b"/>
                      <a:endParaRPr lang="da-DK"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72810892"/>
                  </a:ext>
                </a:extLst>
              </a:tr>
              <a:tr h="184150">
                <a:tc>
                  <a:txBody>
                    <a:bodyPr/>
                    <a:lstStyle/>
                    <a:p>
                      <a:pPr algn="l" fontAlgn="b"/>
                      <a:r>
                        <a:rPr lang="da-DK" sz="1100" u="none" strike="noStrike">
                          <a:effectLst/>
                        </a:rPr>
                        <a:t>AARHUS GYMNASIUM</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dirty="0">
                          <a:effectLst/>
                        </a:rPr>
                        <a:t>3,8</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a:effectLst/>
                        </a:rPr>
                        <a:t>4,0</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a:effectLst/>
                        </a:rPr>
                        <a:t>3,4</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a:effectLst/>
                        </a:rPr>
                        <a:t>2,8</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a:effectLst/>
                        </a:rPr>
                        <a:t>4,7</a:t>
                      </a:r>
                      <a:endParaRPr lang="da-DK"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47236267"/>
                  </a:ext>
                </a:extLst>
              </a:tr>
              <a:tr h="184150">
                <a:tc>
                  <a:txBody>
                    <a:bodyPr/>
                    <a:lstStyle/>
                    <a:p>
                      <a:pPr algn="l" fontAlgn="b"/>
                      <a:r>
                        <a:rPr lang="da-DK" sz="1100" u="none" strike="noStrike">
                          <a:effectLst/>
                        </a:rPr>
                        <a:t>Landsgennemsnittet</a:t>
                      </a:r>
                      <a:endParaRPr lang="da-DK"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dirty="0">
                          <a:effectLst/>
                        </a:rPr>
                        <a:t>3,8</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dirty="0">
                          <a:effectLst/>
                        </a:rPr>
                        <a:t>4,1</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dirty="0">
                          <a:effectLst/>
                        </a:rPr>
                        <a:t>3,6</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dirty="0">
                          <a:effectLst/>
                        </a:rPr>
                        <a:t>2,7</a:t>
                      </a:r>
                      <a:endParaRPr lang="da-DK"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a-DK" sz="1100" u="none" strike="noStrike" dirty="0">
                          <a:effectLst/>
                        </a:rPr>
                        <a:t>4,7</a:t>
                      </a:r>
                      <a:endParaRPr lang="da-DK"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39004759"/>
                  </a:ext>
                </a:extLst>
              </a:tr>
            </a:tbl>
          </a:graphicData>
        </a:graphic>
      </p:graphicFrame>
      <p:sp>
        <p:nvSpPr>
          <p:cNvPr id="15" name="Tekstfelt 14">
            <a:extLst>
              <a:ext uri="{FF2B5EF4-FFF2-40B4-BE49-F238E27FC236}">
                <a16:creationId xmlns:a16="http://schemas.microsoft.com/office/drawing/2014/main" id="{20D58195-FA22-4387-A8B8-631F32858E11}"/>
              </a:ext>
            </a:extLst>
          </p:cNvPr>
          <p:cNvSpPr txBox="1"/>
          <p:nvPr/>
        </p:nvSpPr>
        <p:spPr>
          <a:xfrm>
            <a:off x="555225" y="5404280"/>
            <a:ext cx="7771210" cy="738664"/>
          </a:xfrm>
          <a:prstGeom prst="rect">
            <a:avLst/>
          </a:prstGeom>
          <a:noFill/>
        </p:spPr>
        <p:txBody>
          <a:bodyPr wrap="square" rtlCol="0">
            <a:spAutoFit/>
          </a:bodyPr>
          <a:lstStyle/>
          <a:p>
            <a:r>
              <a:rPr lang="da-DK" sz="1400" dirty="0"/>
              <a:t>AARHUS GYMNASIUM ligger på niveau eller ringere på de fem trivselsindikatorer. Dermed ligger vi også lige under landsgennemsnittet på den samlede indikator ‘Generel trivsel’. AARHUS </a:t>
            </a:r>
            <a:r>
              <a:rPr lang="da-DK" sz="1400" dirty="0" err="1"/>
              <a:t>TECHs</a:t>
            </a:r>
            <a:r>
              <a:rPr lang="da-DK" sz="1400" dirty="0"/>
              <a:t> resultat er 3.7 mens landsgennemsnittet er 3,8. </a:t>
            </a:r>
          </a:p>
        </p:txBody>
      </p:sp>
    </p:spTree>
    <p:extLst>
      <p:ext uri="{BB962C8B-B14F-4D97-AF65-F5344CB8AC3E}">
        <p14:creationId xmlns:p14="http://schemas.microsoft.com/office/powerpoint/2010/main" val="366823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udviklingsopgaver de gymnasiale uddannelser :  </a:t>
            </a:r>
          </a:p>
        </p:txBody>
      </p:sp>
      <p:sp>
        <p:nvSpPr>
          <p:cNvPr id="3" name="Pladsholder til indhold 2"/>
          <p:cNvSpPr>
            <a:spLocks noGrp="1"/>
          </p:cNvSpPr>
          <p:nvPr>
            <p:ph idx="1"/>
          </p:nvPr>
        </p:nvSpPr>
        <p:spPr>
          <a:xfrm>
            <a:off x="539552" y="1844824"/>
            <a:ext cx="6264696" cy="4121139"/>
          </a:xfrm>
        </p:spPr>
        <p:txBody>
          <a:bodyPr>
            <a:normAutofit/>
          </a:bodyPr>
          <a:lstStyle/>
          <a:p>
            <a:r>
              <a:rPr lang="da-DK" dirty="0"/>
              <a:t>Årets tema for selvevaluering har været forbedring af elevtrivsel. Se den fulde selvevaluering: </a:t>
            </a:r>
            <a:r>
              <a:rPr lang="da-DK" dirty="0">
                <a:hlinkClick r:id="rId2"/>
              </a:rPr>
              <a:t>https://aarhustech.dk/om-aarhus-techkontakt/generel-information/kvalitet-paa-aarhus-tech/opfoelgningsplaner</a:t>
            </a:r>
            <a:endParaRPr lang="da-DK" dirty="0"/>
          </a:p>
          <a:p>
            <a:r>
              <a:rPr lang="da-DK" dirty="0"/>
              <a:t>Forbedre karaktergennemsnittet STX og HF, Tilst afdelingen. </a:t>
            </a:r>
          </a:p>
          <a:p>
            <a:endParaRPr lang="da-DK" dirty="0"/>
          </a:p>
        </p:txBody>
      </p:sp>
    </p:spTree>
    <p:extLst>
      <p:ext uri="{BB962C8B-B14F-4D97-AF65-F5344CB8AC3E}">
        <p14:creationId xmlns:p14="http://schemas.microsoft.com/office/powerpoint/2010/main" val="277396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a:bodyPr>
          <a:lstStyle/>
          <a:p>
            <a:r>
              <a:rPr lang="da-DK" dirty="0"/>
              <a:t>Kvalitetsmålene for AMU:  </a:t>
            </a:r>
          </a:p>
        </p:txBody>
      </p:sp>
      <p:sp>
        <p:nvSpPr>
          <p:cNvPr id="3" name="Pladsholder til indhold 2"/>
          <p:cNvSpPr>
            <a:spLocks noGrp="1"/>
          </p:cNvSpPr>
          <p:nvPr>
            <p:ph idx="1"/>
          </p:nvPr>
        </p:nvSpPr>
        <p:spPr>
          <a:xfrm>
            <a:off x="539552" y="1844824"/>
            <a:ext cx="8136904" cy="4392487"/>
          </a:xfrm>
        </p:spPr>
        <p:txBody>
          <a:bodyPr>
            <a:normAutofit/>
          </a:bodyPr>
          <a:lstStyle/>
          <a:p>
            <a:pPr marL="0" indent="0">
              <a:buNone/>
            </a:pPr>
            <a:r>
              <a:rPr lang="da-DK" sz="2400" dirty="0">
                <a:solidFill>
                  <a:schemeClr val="tx1"/>
                </a:solidFill>
              </a:rPr>
              <a:t>De overordnede kvalitetsmål for arbejdsmarkedskurserne:</a:t>
            </a:r>
          </a:p>
          <a:p>
            <a:r>
              <a:rPr lang="da-DK" sz="2400" b="1" dirty="0"/>
              <a:t>Kursisttilfredshed med fokus på kursisternes oplevelse af: </a:t>
            </a:r>
          </a:p>
          <a:p>
            <a:r>
              <a:rPr lang="da-DK" sz="2400" b="1" dirty="0"/>
              <a:t>Kursusudbyttet </a:t>
            </a:r>
          </a:p>
          <a:p>
            <a:r>
              <a:rPr lang="da-DK" sz="2400" b="1" dirty="0"/>
              <a:t>Lærerens præstation </a:t>
            </a:r>
          </a:p>
          <a:p>
            <a:r>
              <a:rPr lang="da-DK" sz="2400" b="1" dirty="0"/>
              <a:t>Undervisningens form og indhold</a:t>
            </a:r>
          </a:p>
          <a:p>
            <a:pPr marL="0" indent="0">
              <a:buNone/>
            </a:pPr>
            <a:endParaRPr lang="da-DK" sz="1000" dirty="0"/>
          </a:p>
        </p:txBody>
      </p:sp>
    </p:spTree>
    <p:extLst>
      <p:ext uri="{BB962C8B-B14F-4D97-AF65-F5344CB8AC3E}">
        <p14:creationId xmlns:p14="http://schemas.microsoft.com/office/powerpoint/2010/main" val="276412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a:bodyPr>
          <a:lstStyle/>
          <a:p>
            <a:r>
              <a:rPr lang="da-DK" dirty="0"/>
              <a:t>resultater for amu:  </a:t>
            </a:r>
          </a:p>
        </p:txBody>
      </p:sp>
      <p:sp>
        <p:nvSpPr>
          <p:cNvPr id="22" name="Tekstfelt 21"/>
          <p:cNvSpPr txBox="1"/>
          <p:nvPr/>
        </p:nvSpPr>
        <p:spPr>
          <a:xfrm>
            <a:off x="539552" y="4480223"/>
            <a:ext cx="7665916" cy="1077218"/>
          </a:xfrm>
          <a:prstGeom prst="rect">
            <a:avLst/>
          </a:prstGeom>
          <a:noFill/>
        </p:spPr>
        <p:txBody>
          <a:bodyPr wrap="square" rtlCol="0">
            <a:spAutoFit/>
          </a:bodyPr>
          <a:lstStyle/>
          <a:p>
            <a:r>
              <a:rPr lang="da-DK" sz="1600" dirty="0"/>
              <a:t>Ud af de 82 AMU-udbydere ligger AARHUS TECH nr. 54 på kursusudbytte. Endvidere ligger vi på niveau på de to øvrige parametre dvs. lærerens præstation samt undervisningens form og indhold. Vi må dermed forvente, at skolen ikke bliver udtrukket til tilsyn – samlet set.</a:t>
            </a:r>
          </a:p>
        </p:txBody>
      </p:sp>
      <p:graphicFrame>
        <p:nvGraphicFramePr>
          <p:cNvPr id="7" name="Pladsholder til indhold 6">
            <a:extLst>
              <a:ext uri="{FF2B5EF4-FFF2-40B4-BE49-F238E27FC236}">
                <a16:creationId xmlns:a16="http://schemas.microsoft.com/office/drawing/2014/main" id="{3B2BD88D-27C7-4950-95B1-7C4504ED9CD4}"/>
              </a:ext>
            </a:extLst>
          </p:cNvPr>
          <p:cNvGraphicFramePr>
            <a:graphicFrameLocks noGrp="1"/>
          </p:cNvGraphicFramePr>
          <p:nvPr>
            <p:ph idx="1"/>
            <p:extLst>
              <p:ext uri="{D42A27DB-BD31-4B8C-83A1-F6EECF244321}">
                <p14:modId xmlns:p14="http://schemas.microsoft.com/office/powerpoint/2010/main" val="4236038350"/>
              </p:ext>
            </p:extLst>
          </p:nvPr>
        </p:nvGraphicFramePr>
        <p:xfrm>
          <a:off x="527026" y="1854920"/>
          <a:ext cx="7645378" cy="1203944"/>
        </p:xfrm>
        <a:graphic>
          <a:graphicData uri="http://schemas.openxmlformats.org/drawingml/2006/table">
            <a:tbl>
              <a:tblPr firstRow="1" firstCol="1">
                <a:tableStyleId>{5C22544A-7EE6-4342-B048-85BDC9FD1C3A}</a:tableStyleId>
              </a:tblPr>
              <a:tblGrid>
                <a:gridCol w="1169293">
                  <a:extLst>
                    <a:ext uri="{9D8B030D-6E8A-4147-A177-3AD203B41FA5}">
                      <a16:colId xmlns:a16="http://schemas.microsoft.com/office/drawing/2014/main" val="2230769078"/>
                    </a:ext>
                  </a:extLst>
                </a:gridCol>
                <a:gridCol w="719565">
                  <a:extLst>
                    <a:ext uri="{9D8B030D-6E8A-4147-A177-3AD203B41FA5}">
                      <a16:colId xmlns:a16="http://schemas.microsoft.com/office/drawing/2014/main" val="1557014744"/>
                    </a:ext>
                  </a:extLst>
                </a:gridCol>
                <a:gridCol w="719565">
                  <a:extLst>
                    <a:ext uri="{9D8B030D-6E8A-4147-A177-3AD203B41FA5}">
                      <a16:colId xmlns:a16="http://schemas.microsoft.com/office/drawing/2014/main" val="3207968003"/>
                    </a:ext>
                  </a:extLst>
                </a:gridCol>
                <a:gridCol w="719565">
                  <a:extLst>
                    <a:ext uri="{9D8B030D-6E8A-4147-A177-3AD203B41FA5}">
                      <a16:colId xmlns:a16="http://schemas.microsoft.com/office/drawing/2014/main" val="3233998386"/>
                    </a:ext>
                  </a:extLst>
                </a:gridCol>
                <a:gridCol w="719565">
                  <a:extLst>
                    <a:ext uri="{9D8B030D-6E8A-4147-A177-3AD203B41FA5}">
                      <a16:colId xmlns:a16="http://schemas.microsoft.com/office/drawing/2014/main" val="579233370"/>
                    </a:ext>
                  </a:extLst>
                </a:gridCol>
                <a:gridCol w="719565">
                  <a:extLst>
                    <a:ext uri="{9D8B030D-6E8A-4147-A177-3AD203B41FA5}">
                      <a16:colId xmlns:a16="http://schemas.microsoft.com/office/drawing/2014/main" val="1504090996"/>
                    </a:ext>
                  </a:extLst>
                </a:gridCol>
                <a:gridCol w="719565">
                  <a:extLst>
                    <a:ext uri="{9D8B030D-6E8A-4147-A177-3AD203B41FA5}">
                      <a16:colId xmlns:a16="http://schemas.microsoft.com/office/drawing/2014/main" val="1043775493"/>
                    </a:ext>
                  </a:extLst>
                </a:gridCol>
                <a:gridCol w="719565">
                  <a:extLst>
                    <a:ext uri="{9D8B030D-6E8A-4147-A177-3AD203B41FA5}">
                      <a16:colId xmlns:a16="http://schemas.microsoft.com/office/drawing/2014/main" val="2430718958"/>
                    </a:ext>
                  </a:extLst>
                </a:gridCol>
                <a:gridCol w="719565">
                  <a:extLst>
                    <a:ext uri="{9D8B030D-6E8A-4147-A177-3AD203B41FA5}">
                      <a16:colId xmlns:a16="http://schemas.microsoft.com/office/drawing/2014/main" val="1435220387"/>
                    </a:ext>
                  </a:extLst>
                </a:gridCol>
                <a:gridCol w="719565">
                  <a:extLst>
                    <a:ext uri="{9D8B030D-6E8A-4147-A177-3AD203B41FA5}">
                      <a16:colId xmlns:a16="http://schemas.microsoft.com/office/drawing/2014/main" val="957075648"/>
                    </a:ext>
                  </a:extLst>
                </a:gridCol>
              </a:tblGrid>
              <a:tr h="370551">
                <a:tc rowSpan="2">
                  <a:txBody>
                    <a:bodyPr/>
                    <a:lstStyle/>
                    <a:p>
                      <a:pPr algn="ctr" rtl="0" fontAlgn="ctr"/>
                      <a:r>
                        <a:rPr lang="da-DK" sz="1100" u="none" strike="noStrike" dirty="0">
                          <a:effectLst/>
                        </a:rPr>
                        <a:t> </a:t>
                      </a:r>
                      <a:endParaRPr lang="da-DK" sz="1100" b="1" i="0" u="none" strike="noStrike" dirty="0">
                        <a:solidFill>
                          <a:srgbClr val="FFFFFF"/>
                        </a:solidFill>
                        <a:effectLst/>
                        <a:latin typeface="Arial" panose="020B0604020202020204" pitchFamily="34" charset="0"/>
                      </a:endParaRPr>
                    </a:p>
                  </a:txBody>
                  <a:tcPr marL="6141" marR="6141" marT="6141" marB="0" anchor="ctr"/>
                </a:tc>
                <a:tc gridSpan="3">
                  <a:txBody>
                    <a:bodyPr/>
                    <a:lstStyle/>
                    <a:p>
                      <a:pPr algn="ctr" rtl="0" fontAlgn="ctr"/>
                      <a:r>
                        <a:rPr lang="da-DK" sz="1100" u="none" strike="noStrike" dirty="0">
                          <a:effectLst/>
                        </a:rPr>
                        <a:t>Mål 1. Kursusudbytte</a:t>
                      </a:r>
                      <a:endParaRPr lang="da-DK" sz="1100" b="1" i="0" u="none" strike="noStrike" dirty="0">
                        <a:solidFill>
                          <a:srgbClr val="FFFFFF"/>
                        </a:solidFill>
                        <a:effectLst/>
                        <a:latin typeface="Arial" panose="020B0604020202020204" pitchFamily="34" charset="0"/>
                      </a:endParaRPr>
                    </a:p>
                  </a:txBody>
                  <a:tcPr marL="6141" marR="6141" marT="6141"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100" u="none" strike="noStrike">
                          <a:effectLst/>
                        </a:rPr>
                        <a:t>Mål 2. Lærerens præstation</a:t>
                      </a:r>
                      <a:endParaRPr lang="da-DK" sz="1100" b="1" i="0" u="none" strike="noStrike">
                        <a:solidFill>
                          <a:srgbClr val="FFFFFF"/>
                        </a:solidFill>
                        <a:effectLst/>
                        <a:latin typeface="Arial" panose="020B0604020202020204" pitchFamily="34" charset="0"/>
                      </a:endParaRPr>
                    </a:p>
                  </a:txBody>
                  <a:tcPr marL="6141" marR="6141" marT="6141" marB="0" anchor="ctr"/>
                </a:tc>
                <a:tc hMerge="1">
                  <a:txBody>
                    <a:bodyPr/>
                    <a:lstStyle/>
                    <a:p>
                      <a:endParaRPr lang="da-DK"/>
                    </a:p>
                  </a:txBody>
                  <a:tcPr/>
                </a:tc>
                <a:tc hMerge="1">
                  <a:txBody>
                    <a:bodyPr/>
                    <a:lstStyle/>
                    <a:p>
                      <a:endParaRPr lang="da-DK"/>
                    </a:p>
                  </a:txBody>
                  <a:tcPr/>
                </a:tc>
                <a:tc gridSpan="3">
                  <a:txBody>
                    <a:bodyPr/>
                    <a:lstStyle/>
                    <a:p>
                      <a:pPr algn="l" rtl="0" fontAlgn="ctr"/>
                      <a:r>
                        <a:rPr lang="da-DK" sz="1100" u="none" strike="noStrike">
                          <a:effectLst/>
                        </a:rPr>
                        <a:t>Mål 3. Form og indhold Underv. </a:t>
                      </a:r>
                      <a:endParaRPr lang="da-DK" sz="1100" b="1" i="0" u="none" strike="noStrike">
                        <a:solidFill>
                          <a:srgbClr val="FFFFFF"/>
                        </a:solidFill>
                        <a:effectLst/>
                        <a:latin typeface="Arial" panose="020B0604020202020204" pitchFamily="34" charset="0"/>
                      </a:endParaRPr>
                    </a:p>
                  </a:txBody>
                  <a:tcPr marL="6141" marR="6141" marT="6141"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957380233"/>
                  </a:ext>
                </a:extLst>
              </a:tr>
              <a:tr h="213515">
                <a:tc vMerge="1">
                  <a:txBody>
                    <a:bodyPr/>
                    <a:lstStyle/>
                    <a:p>
                      <a:endParaRPr lang="da-DK"/>
                    </a:p>
                  </a:txBody>
                  <a:tcP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6141" marR="6141" marT="6141"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6141" marR="6141" marT="6141" marB="0" anchor="ctr"/>
                </a:tc>
                <a:extLst>
                  <a:ext uri="{0D108BD9-81ED-4DB2-BD59-A6C34878D82A}">
                    <a16:rowId xmlns:a16="http://schemas.microsoft.com/office/drawing/2014/main" val="98984908"/>
                  </a:ext>
                </a:extLst>
              </a:tr>
              <a:tr h="206626">
                <a:tc>
                  <a:txBody>
                    <a:bodyPr/>
                    <a:lstStyle/>
                    <a:p>
                      <a:pPr algn="l" rtl="0" fontAlgn="ctr"/>
                      <a:r>
                        <a:rPr lang="da-DK" sz="1000" u="none" strike="noStrike">
                          <a:effectLst/>
                        </a:rPr>
                        <a:t>AARHUS TECH</a:t>
                      </a:r>
                      <a:endParaRPr lang="da-DK" sz="1000" b="1" i="0" u="none" strike="noStrike">
                        <a:solidFill>
                          <a:srgbClr val="FFFFFF"/>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7,5</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7,6</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7,7</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8,4</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8,6</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8,6</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8,1</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8,3</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8,4</a:t>
                      </a:r>
                      <a:endParaRPr lang="da-DK" sz="1100" b="0" i="0" u="none" strike="noStrike">
                        <a:solidFill>
                          <a:srgbClr val="404041"/>
                        </a:solidFill>
                        <a:effectLst/>
                        <a:latin typeface="Arial" panose="020B0604020202020204" pitchFamily="34" charset="0"/>
                      </a:endParaRPr>
                    </a:p>
                  </a:txBody>
                  <a:tcPr marL="6141" marR="6141" marT="6141" marB="0" anchor="ctr"/>
                </a:tc>
                <a:extLst>
                  <a:ext uri="{0D108BD9-81ED-4DB2-BD59-A6C34878D82A}">
                    <a16:rowId xmlns:a16="http://schemas.microsoft.com/office/drawing/2014/main" val="801563289"/>
                  </a:ext>
                </a:extLst>
              </a:tr>
              <a:tr h="206626">
                <a:tc>
                  <a:txBody>
                    <a:bodyPr/>
                    <a:lstStyle/>
                    <a:p>
                      <a:pPr algn="l" rtl="0" fontAlgn="ctr"/>
                      <a:r>
                        <a:rPr lang="da-DK" sz="1000" u="none" strike="noStrike">
                          <a:effectLst/>
                        </a:rPr>
                        <a:t>Lands.GNS.</a:t>
                      </a:r>
                      <a:endParaRPr lang="da-DK" sz="1000" b="1" i="0" u="none" strike="noStrike">
                        <a:solidFill>
                          <a:srgbClr val="FFFFFF"/>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7,7</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7,7</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7,8</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8,5</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8,6</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8,7</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8,2</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8,3</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8,3</a:t>
                      </a:r>
                      <a:endParaRPr lang="da-DK" sz="1100" b="0" i="0" u="none" strike="noStrike">
                        <a:solidFill>
                          <a:srgbClr val="404041"/>
                        </a:solidFill>
                        <a:effectLst/>
                        <a:latin typeface="Arial" panose="020B0604020202020204" pitchFamily="34" charset="0"/>
                      </a:endParaRPr>
                    </a:p>
                  </a:txBody>
                  <a:tcPr marL="6141" marR="6141" marT="6141" marB="0" anchor="ctr"/>
                </a:tc>
                <a:extLst>
                  <a:ext uri="{0D108BD9-81ED-4DB2-BD59-A6C34878D82A}">
                    <a16:rowId xmlns:a16="http://schemas.microsoft.com/office/drawing/2014/main" val="291065200"/>
                  </a:ext>
                </a:extLst>
              </a:tr>
              <a:tr h="206626">
                <a:tc>
                  <a:txBody>
                    <a:bodyPr/>
                    <a:lstStyle/>
                    <a:p>
                      <a:pPr algn="l" rtl="0" fontAlgn="ctr"/>
                      <a:r>
                        <a:rPr lang="da-DK" sz="1000" u="none" strike="noStrike">
                          <a:effectLst/>
                        </a:rPr>
                        <a:t>Forskel</a:t>
                      </a:r>
                      <a:endParaRPr lang="da-DK" sz="1000" b="1" i="0" u="none" strike="noStrike">
                        <a:solidFill>
                          <a:srgbClr val="FFFFFF"/>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-0,2</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0,0</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a:effectLst/>
                        </a:rPr>
                        <a:t>0,0</a:t>
                      </a:r>
                      <a:endParaRPr lang="da-DK" sz="1100" b="0" i="0" u="none" strike="noStrike">
                        <a:solidFill>
                          <a:srgbClr val="404041"/>
                        </a:solidFill>
                        <a:effectLst/>
                        <a:latin typeface="Arial" panose="020B0604020202020204" pitchFamily="34" charset="0"/>
                      </a:endParaRPr>
                    </a:p>
                  </a:txBody>
                  <a:tcPr marL="6141" marR="6141" marT="6141" marB="0" anchor="ctr"/>
                </a:tc>
                <a:tc>
                  <a:txBody>
                    <a:bodyPr/>
                    <a:lstStyle/>
                    <a:p>
                      <a:pPr algn="r" rtl="0" fontAlgn="ctr"/>
                      <a:r>
                        <a:rPr lang="da-DK" sz="1100" u="none" strike="noStrike" dirty="0">
                          <a:effectLst/>
                        </a:rPr>
                        <a:t>0,1</a:t>
                      </a:r>
                      <a:endParaRPr lang="da-DK" sz="1100" b="0" i="0" u="none" strike="noStrike" dirty="0">
                        <a:solidFill>
                          <a:srgbClr val="404041"/>
                        </a:solidFill>
                        <a:effectLst/>
                        <a:latin typeface="Arial" panose="020B0604020202020204" pitchFamily="34" charset="0"/>
                      </a:endParaRPr>
                    </a:p>
                  </a:txBody>
                  <a:tcPr marL="6141" marR="6141" marT="6141" marB="0" anchor="ctr"/>
                </a:tc>
                <a:extLst>
                  <a:ext uri="{0D108BD9-81ED-4DB2-BD59-A6C34878D82A}">
                    <a16:rowId xmlns:a16="http://schemas.microsoft.com/office/drawing/2014/main" val="3420524454"/>
                  </a:ext>
                </a:extLst>
              </a:tr>
            </a:tbl>
          </a:graphicData>
        </a:graphic>
      </p:graphicFrame>
      <p:graphicFrame>
        <p:nvGraphicFramePr>
          <p:cNvPr id="8" name="Tabel 7">
            <a:extLst>
              <a:ext uri="{FF2B5EF4-FFF2-40B4-BE49-F238E27FC236}">
                <a16:creationId xmlns:a16="http://schemas.microsoft.com/office/drawing/2014/main" id="{211AD729-0B65-497E-80A3-90A63B2DF9F4}"/>
              </a:ext>
            </a:extLst>
          </p:cNvPr>
          <p:cNvGraphicFramePr>
            <a:graphicFrameLocks noGrp="1"/>
          </p:cNvGraphicFramePr>
          <p:nvPr>
            <p:extLst>
              <p:ext uri="{D42A27DB-BD31-4B8C-83A1-F6EECF244321}">
                <p14:modId xmlns:p14="http://schemas.microsoft.com/office/powerpoint/2010/main" val="268785089"/>
              </p:ext>
            </p:extLst>
          </p:nvPr>
        </p:nvGraphicFramePr>
        <p:xfrm>
          <a:off x="527026" y="3304034"/>
          <a:ext cx="2819400" cy="958850"/>
        </p:xfrm>
        <a:graphic>
          <a:graphicData uri="http://schemas.openxmlformats.org/drawingml/2006/table">
            <a:tbl>
              <a:tblPr firstCol="1">
                <a:tableStyleId>{5C22544A-7EE6-4342-B048-85BDC9FD1C3A}</a:tableStyleId>
              </a:tblPr>
              <a:tblGrid>
                <a:gridCol w="990600">
                  <a:extLst>
                    <a:ext uri="{9D8B030D-6E8A-4147-A177-3AD203B41FA5}">
                      <a16:colId xmlns:a16="http://schemas.microsoft.com/office/drawing/2014/main" val="3454802403"/>
                    </a:ext>
                  </a:extLst>
                </a:gridCol>
                <a:gridCol w="609600">
                  <a:extLst>
                    <a:ext uri="{9D8B030D-6E8A-4147-A177-3AD203B41FA5}">
                      <a16:colId xmlns:a16="http://schemas.microsoft.com/office/drawing/2014/main" val="3820127044"/>
                    </a:ext>
                  </a:extLst>
                </a:gridCol>
                <a:gridCol w="609600">
                  <a:extLst>
                    <a:ext uri="{9D8B030D-6E8A-4147-A177-3AD203B41FA5}">
                      <a16:colId xmlns:a16="http://schemas.microsoft.com/office/drawing/2014/main" val="3426549225"/>
                    </a:ext>
                  </a:extLst>
                </a:gridCol>
                <a:gridCol w="609600">
                  <a:extLst>
                    <a:ext uri="{9D8B030D-6E8A-4147-A177-3AD203B41FA5}">
                      <a16:colId xmlns:a16="http://schemas.microsoft.com/office/drawing/2014/main" val="508981689"/>
                    </a:ext>
                  </a:extLst>
                </a:gridCol>
              </a:tblGrid>
              <a:tr h="190500">
                <a:tc gridSpan="4">
                  <a:txBody>
                    <a:bodyPr/>
                    <a:lstStyle/>
                    <a:p>
                      <a:pPr algn="l" rtl="0" fontAlgn="ctr"/>
                      <a:r>
                        <a:rPr lang="da-DK" sz="1100" u="none" strike="noStrike">
                          <a:effectLst/>
                        </a:rPr>
                        <a:t>Uvægtet GNS. /samlet gennemsnit</a:t>
                      </a:r>
                      <a:endParaRPr lang="da-DK" sz="1100" b="1" i="0" u="none" strike="noStrike">
                        <a:solidFill>
                          <a:srgbClr val="FFFFFF"/>
                        </a:solidFill>
                        <a:effectLst/>
                        <a:latin typeface="Arial" panose="020B0604020202020204" pitchFamily="34" charset="0"/>
                      </a:endParaRPr>
                    </a:p>
                  </a:txBody>
                  <a:tcPr marL="6350" marR="6350" marT="6350" marB="0" anchor="ct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88089755"/>
                  </a:ext>
                </a:extLst>
              </a:tr>
              <a:tr h="196850">
                <a:tc>
                  <a:txBody>
                    <a:bodyPr/>
                    <a:lstStyle/>
                    <a:p>
                      <a:pPr algn="l" rtl="0" fontAlgn="ctr"/>
                      <a:r>
                        <a:rPr lang="da-DK" sz="1000" u="none" strike="noStrike" dirty="0">
                          <a:effectLst/>
                        </a:rPr>
                        <a:t> </a:t>
                      </a:r>
                      <a:endParaRPr lang="da-DK" sz="1000" b="1" i="0" u="none" strike="noStrike" dirty="0">
                        <a:solidFill>
                          <a:srgbClr val="FFFFFF"/>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04666021"/>
                  </a:ext>
                </a:extLst>
              </a:tr>
              <a:tr h="190500">
                <a:tc>
                  <a:txBody>
                    <a:bodyPr/>
                    <a:lstStyle/>
                    <a:p>
                      <a:pPr algn="l" rtl="0" fontAlgn="ctr"/>
                      <a:r>
                        <a:rPr lang="da-DK" sz="1000" u="none" strike="noStrike">
                          <a:effectLst/>
                        </a:rPr>
                        <a:t>AARHUS TECH</a:t>
                      </a:r>
                      <a:endParaRPr lang="da-DK" sz="1000" b="1" i="0" u="none" strike="noStrike">
                        <a:solidFill>
                          <a:srgbClr val="FFFFFF"/>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7,9</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8,0</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8,1</a:t>
                      </a:r>
                      <a:endParaRPr lang="da-DK" sz="1100" b="0" i="0" u="none" strike="noStrike">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55494258"/>
                  </a:ext>
                </a:extLst>
              </a:tr>
              <a:tr h="190500">
                <a:tc>
                  <a:txBody>
                    <a:bodyPr/>
                    <a:lstStyle/>
                    <a:p>
                      <a:pPr algn="l" rtl="0" fontAlgn="ctr"/>
                      <a:r>
                        <a:rPr lang="da-DK" sz="1000" u="none" strike="noStrike">
                          <a:effectLst/>
                        </a:rPr>
                        <a:t>Lands.GNS.</a:t>
                      </a:r>
                      <a:endParaRPr lang="da-DK" sz="1000" b="1" i="0" u="none" strike="noStrike">
                        <a:solidFill>
                          <a:srgbClr val="FFFFFF"/>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8,0</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8,1</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8,2</a:t>
                      </a:r>
                      <a:endParaRPr lang="da-DK" sz="1100" b="0" i="0" u="none" strike="noStrike">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717178684"/>
                  </a:ext>
                </a:extLst>
              </a:tr>
              <a:tr h="190500">
                <a:tc>
                  <a:txBody>
                    <a:bodyPr/>
                    <a:lstStyle/>
                    <a:p>
                      <a:pPr algn="l" rtl="0" fontAlgn="ctr"/>
                      <a:r>
                        <a:rPr lang="da-DK" sz="1000" u="none" strike="noStrike">
                          <a:effectLst/>
                        </a:rPr>
                        <a:t>Forskel</a:t>
                      </a:r>
                      <a:endParaRPr lang="da-DK" sz="1000" b="1" i="0" u="none" strike="noStrike">
                        <a:solidFill>
                          <a:srgbClr val="FFFFFF"/>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-0,1</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-0,1</a:t>
                      </a:r>
                      <a:endParaRPr lang="da-DK" sz="1100" b="0" i="0" u="none" strike="noStrike" dirty="0">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75483396"/>
                  </a:ext>
                </a:extLst>
              </a:tr>
            </a:tbl>
          </a:graphicData>
        </a:graphic>
      </p:graphicFrame>
    </p:spTree>
    <p:extLst>
      <p:ext uri="{BB962C8B-B14F-4D97-AF65-F5344CB8AC3E}">
        <p14:creationId xmlns:p14="http://schemas.microsoft.com/office/powerpoint/2010/main" val="1132415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a:bodyPr>
          <a:lstStyle/>
          <a:p>
            <a:r>
              <a:rPr lang="da-DK" dirty="0"/>
              <a:t>indsatser AMU:  </a:t>
            </a:r>
          </a:p>
        </p:txBody>
      </p:sp>
      <p:sp>
        <p:nvSpPr>
          <p:cNvPr id="3" name="Pladsholder til indhold 2"/>
          <p:cNvSpPr>
            <a:spLocks noGrp="1"/>
          </p:cNvSpPr>
          <p:nvPr>
            <p:ph idx="1"/>
          </p:nvPr>
        </p:nvSpPr>
        <p:spPr>
          <a:xfrm>
            <a:off x="539552" y="1844824"/>
            <a:ext cx="6264696" cy="4121139"/>
          </a:xfrm>
        </p:spPr>
        <p:txBody>
          <a:bodyPr>
            <a:normAutofit/>
          </a:bodyPr>
          <a:lstStyle/>
          <a:p>
            <a:r>
              <a:rPr lang="da-DK" dirty="0"/>
              <a:t>Implementering af AMU-prøver.</a:t>
            </a:r>
          </a:p>
          <a:p>
            <a:r>
              <a:rPr lang="da-DK" dirty="0"/>
              <a:t>Forbedre kvaliteten af undervisningen på kurset: Vejen som arbejdsplads. </a:t>
            </a:r>
          </a:p>
        </p:txBody>
      </p:sp>
    </p:spTree>
    <p:extLst>
      <p:ext uri="{BB962C8B-B14F-4D97-AF65-F5344CB8AC3E}">
        <p14:creationId xmlns:p14="http://schemas.microsoft.com/office/powerpoint/2010/main" val="285980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539552" y="2060848"/>
            <a:ext cx="8136904" cy="4176464"/>
          </a:xfrm>
        </p:spPr>
        <p:txBody>
          <a:bodyPr>
            <a:normAutofit fontScale="55000" lnSpcReduction="20000"/>
          </a:bodyPr>
          <a:lstStyle/>
          <a:p>
            <a:r>
              <a:rPr lang="da-DK" sz="4400" dirty="0">
                <a:solidFill>
                  <a:schemeClr val="tx1"/>
                </a:solidFill>
              </a:rPr>
              <a:t>STUK (Styrelsen for Undervisning og Kvalitet) - gennemfører årligt kvalitetskontrol af ungdomsuddannelserne.</a:t>
            </a:r>
          </a:p>
          <a:p>
            <a:r>
              <a:rPr lang="da-DK" sz="4400" dirty="0">
                <a:solidFill>
                  <a:schemeClr val="tx1"/>
                </a:solidFill>
              </a:rPr>
              <a:t>Dette sker ved, at de screener skolernes resultater indenfor en række kvalitetsparametre som f.eks. karakterer, gennemførelse og elev/kursist tilfredshed.</a:t>
            </a:r>
          </a:p>
          <a:p>
            <a:r>
              <a:rPr lang="da-DK" sz="4400" dirty="0">
                <a:solidFill>
                  <a:schemeClr val="tx1"/>
                </a:solidFill>
              </a:rPr>
              <a:t>STUK har en forventning om, at bestyrelsen har kendskab til disse resultater.  </a:t>
            </a:r>
          </a:p>
          <a:p>
            <a:r>
              <a:rPr lang="da-DK" sz="4400" dirty="0">
                <a:solidFill>
                  <a:schemeClr val="tx1"/>
                </a:solidFill>
              </a:rPr>
              <a:t>I dette dokument finder du resultaterne, som blev brugt ved sidste screening (nov./</a:t>
            </a:r>
            <a:r>
              <a:rPr lang="da-DK" sz="4400" dirty="0" err="1">
                <a:solidFill>
                  <a:schemeClr val="tx1"/>
                </a:solidFill>
              </a:rPr>
              <a:t>dec</a:t>
            </a:r>
            <a:r>
              <a:rPr lang="da-DK" sz="4400" dirty="0">
                <a:solidFill>
                  <a:schemeClr val="tx1"/>
                </a:solidFill>
              </a:rPr>
              <a:t> 2019). </a:t>
            </a:r>
          </a:p>
          <a:p>
            <a:pPr marL="0" indent="0">
              <a:buNone/>
            </a:pPr>
            <a:endParaRPr lang="da-DK" dirty="0"/>
          </a:p>
        </p:txBody>
      </p:sp>
    </p:spTree>
    <p:extLst>
      <p:ext uri="{BB962C8B-B14F-4D97-AF65-F5344CB8AC3E}">
        <p14:creationId xmlns:p14="http://schemas.microsoft.com/office/powerpoint/2010/main" val="253037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Målopfyldelse – kvalitetsmål uddannelserne:  </a:t>
            </a:r>
          </a:p>
        </p:txBody>
      </p:sp>
      <p:graphicFrame>
        <p:nvGraphicFramePr>
          <p:cNvPr id="4" name="Pladsholder til indhold 3">
            <a:extLst>
              <a:ext uri="{FF2B5EF4-FFF2-40B4-BE49-F238E27FC236}">
                <a16:creationId xmlns:a16="http://schemas.microsoft.com/office/drawing/2014/main" id="{32647FBB-C910-4F5F-A73B-AD7258E0B202}"/>
              </a:ext>
            </a:extLst>
          </p:cNvPr>
          <p:cNvGraphicFramePr>
            <a:graphicFrameLocks noGrp="1"/>
          </p:cNvGraphicFramePr>
          <p:nvPr>
            <p:ph idx="1"/>
            <p:extLst>
              <p:ext uri="{D42A27DB-BD31-4B8C-83A1-F6EECF244321}">
                <p14:modId xmlns:p14="http://schemas.microsoft.com/office/powerpoint/2010/main" val="2454484634"/>
              </p:ext>
            </p:extLst>
          </p:nvPr>
        </p:nvGraphicFramePr>
        <p:xfrm>
          <a:off x="539552" y="1844825"/>
          <a:ext cx="8280920" cy="3741135"/>
        </p:xfrm>
        <a:graphic>
          <a:graphicData uri="http://schemas.openxmlformats.org/drawingml/2006/table">
            <a:tbl>
              <a:tblPr firstRow="1" firstCol="1">
                <a:tableStyleId>{5C22544A-7EE6-4342-B048-85BDC9FD1C3A}</a:tableStyleId>
              </a:tblPr>
              <a:tblGrid>
                <a:gridCol w="3733045">
                  <a:extLst>
                    <a:ext uri="{9D8B030D-6E8A-4147-A177-3AD203B41FA5}">
                      <a16:colId xmlns:a16="http://schemas.microsoft.com/office/drawing/2014/main" val="3876811917"/>
                    </a:ext>
                  </a:extLst>
                </a:gridCol>
                <a:gridCol w="909575">
                  <a:extLst>
                    <a:ext uri="{9D8B030D-6E8A-4147-A177-3AD203B41FA5}">
                      <a16:colId xmlns:a16="http://schemas.microsoft.com/office/drawing/2014/main" val="565219894"/>
                    </a:ext>
                  </a:extLst>
                </a:gridCol>
                <a:gridCol w="909575">
                  <a:extLst>
                    <a:ext uri="{9D8B030D-6E8A-4147-A177-3AD203B41FA5}">
                      <a16:colId xmlns:a16="http://schemas.microsoft.com/office/drawing/2014/main" val="3352888501"/>
                    </a:ext>
                  </a:extLst>
                </a:gridCol>
                <a:gridCol w="909575">
                  <a:extLst>
                    <a:ext uri="{9D8B030D-6E8A-4147-A177-3AD203B41FA5}">
                      <a16:colId xmlns:a16="http://schemas.microsoft.com/office/drawing/2014/main" val="2883970669"/>
                    </a:ext>
                  </a:extLst>
                </a:gridCol>
                <a:gridCol w="909575">
                  <a:extLst>
                    <a:ext uri="{9D8B030D-6E8A-4147-A177-3AD203B41FA5}">
                      <a16:colId xmlns:a16="http://schemas.microsoft.com/office/drawing/2014/main" val="311387439"/>
                    </a:ext>
                  </a:extLst>
                </a:gridCol>
                <a:gridCol w="909575">
                  <a:extLst>
                    <a:ext uri="{9D8B030D-6E8A-4147-A177-3AD203B41FA5}">
                      <a16:colId xmlns:a16="http://schemas.microsoft.com/office/drawing/2014/main" val="2583742383"/>
                    </a:ext>
                  </a:extLst>
                </a:gridCol>
              </a:tblGrid>
              <a:tr h="540073">
                <a:tc>
                  <a:txBody>
                    <a:bodyPr/>
                    <a:lstStyle/>
                    <a:p>
                      <a:pPr algn="l" rtl="0" fontAlgn="ctr"/>
                      <a:r>
                        <a:rPr lang="da-DK" sz="1400" u="none" strike="noStrike" dirty="0">
                          <a:effectLst/>
                        </a:rPr>
                        <a:t> </a:t>
                      </a:r>
                      <a:endParaRPr lang="da-DK" sz="1400" b="0" i="0" u="none" strike="noStrike" dirty="0">
                        <a:solidFill>
                          <a:srgbClr val="000000"/>
                        </a:solidFill>
                        <a:effectLst/>
                        <a:latin typeface="Wingdings" panose="05000000000000000000" pitchFamily="2" charset="2"/>
                      </a:endParaRPr>
                    </a:p>
                  </a:txBody>
                  <a:tcPr marR="7620" marT="7620" marB="0" anchor="ctr"/>
                </a:tc>
                <a:tc>
                  <a:txBody>
                    <a:bodyPr/>
                    <a:lstStyle/>
                    <a:p>
                      <a:pPr algn="ctr" fontAlgn="b"/>
                      <a:r>
                        <a:rPr lang="da-DK" sz="1400" u="none" strike="noStrike" dirty="0">
                          <a:effectLst/>
                        </a:rPr>
                        <a:t>EUD</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HTX</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STX</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HF</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AMU</a:t>
                      </a:r>
                      <a:endParaRPr lang="da-DK"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00423614"/>
                  </a:ext>
                </a:extLst>
              </a:tr>
              <a:tr h="389651">
                <a:tc>
                  <a:txBody>
                    <a:bodyPr/>
                    <a:lstStyle/>
                    <a:p>
                      <a:pPr algn="l" fontAlgn="b"/>
                      <a:r>
                        <a:rPr lang="da-DK" sz="1400" u="none" strike="noStrike" dirty="0">
                          <a:effectLst/>
                        </a:rPr>
                        <a:t>Trivsel elev/kursist</a:t>
                      </a:r>
                    </a:p>
                    <a:p>
                      <a:pPr algn="l" fontAlgn="b"/>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 </a:t>
                      </a:r>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 </a:t>
                      </a:r>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da-DK" sz="1800" b="1" dirty="0">
                          <a:solidFill>
                            <a:srgbClr val="FF3300"/>
                          </a:solidFill>
                        </a:rPr>
                        <a:t>÷</a:t>
                      </a: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 </a:t>
                      </a:r>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a-DK" sz="1400" u="none" strike="noStrike" dirty="0">
                          <a:effectLst/>
                        </a:rPr>
                        <a:t> </a:t>
                      </a:r>
                      <a:r>
                        <a:rPr lang="da-DK" sz="1800" b="1" dirty="0">
                          <a:solidFill>
                            <a:srgbClr val="FFC000"/>
                          </a:solidFill>
                        </a:rPr>
                        <a:t>÷</a:t>
                      </a: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8015502"/>
                  </a:ext>
                </a:extLst>
              </a:tr>
              <a:tr h="389651">
                <a:tc>
                  <a:txBody>
                    <a:bodyPr/>
                    <a:lstStyle/>
                    <a:p>
                      <a:pPr algn="l" fontAlgn="b"/>
                      <a:r>
                        <a:rPr lang="da-DK" sz="1400" u="none" strike="noStrike" dirty="0">
                          <a:effectLst/>
                        </a:rPr>
                        <a:t>Tilfredse virksomheder</a:t>
                      </a:r>
                    </a:p>
                    <a:p>
                      <a:pPr algn="l" fontAlgn="b"/>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800" b="1" dirty="0">
                          <a:solidFill>
                            <a:srgbClr val="FF3300"/>
                          </a:solidFill>
                        </a:rPr>
                        <a:t>÷</a:t>
                      </a: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02389680"/>
                  </a:ext>
                </a:extLst>
              </a:tr>
              <a:tr h="295603">
                <a:tc>
                  <a:txBody>
                    <a:bodyPr/>
                    <a:lstStyle/>
                    <a:p>
                      <a:pPr algn="l" fontAlgn="b"/>
                      <a:r>
                        <a:rPr lang="da-DK" sz="1400" u="none" strike="noStrike" dirty="0">
                          <a:effectLst/>
                        </a:rPr>
                        <a:t>Fuldførelse</a:t>
                      </a:r>
                      <a:br>
                        <a:rPr lang="da-DK" sz="1400" u="none" strike="noStrike" dirty="0">
                          <a:effectLst/>
                        </a:rPr>
                      </a:b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a-DK" sz="1400" u="none" strike="noStrike" dirty="0">
                          <a:effectLst/>
                        </a:rPr>
                        <a:t> </a:t>
                      </a:r>
                      <a:r>
                        <a:rPr lang="da-DK" sz="1800" b="1" u="none" strike="noStrike" dirty="0">
                          <a:solidFill>
                            <a:srgbClr val="00FF00"/>
                          </a:solidFill>
                          <a:effectLst/>
                        </a:rPr>
                        <a:t>√</a:t>
                      </a:r>
                      <a:endParaRPr lang="da-DK" sz="1800" b="1" i="0" u="none" strike="noStrike" dirty="0">
                        <a:solidFill>
                          <a:srgbClr val="00FF00"/>
                        </a:solidFill>
                        <a:effectLst/>
                        <a:latin typeface="Arial" panose="020B0604020202020204" pitchFamily="34" charset="0"/>
                      </a:endParaRPr>
                    </a:p>
                  </a:txBody>
                  <a:tcPr marL="7620" marR="7620" marT="7620" marB="0" anchor="b"/>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27241911"/>
                  </a:ext>
                </a:extLst>
              </a:tr>
              <a:tr h="322995">
                <a:tc>
                  <a:txBody>
                    <a:bodyPr/>
                    <a:lstStyle/>
                    <a:p>
                      <a:pPr algn="l" fontAlgn="b"/>
                      <a:r>
                        <a:rPr lang="da-DK" sz="1400" u="none" strike="noStrike" dirty="0">
                          <a:effectLst/>
                        </a:rPr>
                        <a:t>Eksamensresultat</a:t>
                      </a:r>
                      <a:br>
                        <a:rPr lang="da-DK" sz="1400" u="none" strike="noStrike" dirty="0">
                          <a:effectLst/>
                        </a:rPr>
                      </a:b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b="1" i="0" u="none" strike="noStrike" dirty="0">
                          <a:solidFill>
                            <a:srgbClr val="000000"/>
                          </a:solidFill>
                          <a:effectLst/>
                          <a:latin typeface="Calibri" panose="020F0502020204030204" pitchFamily="34" charset="0"/>
                        </a:rPr>
                        <a:t>-</a:t>
                      </a:r>
                    </a:p>
                  </a:txBody>
                  <a:tcPr marL="7620" marR="7620" marT="7620" marB="0" anchor="b"/>
                </a:tc>
                <a:tc>
                  <a:txBody>
                    <a:bodyPr/>
                    <a:lstStyle/>
                    <a:p>
                      <a:pPr algn="ctr" fontAlgn="b"/>
                      <a:r>
                        <a:rPr lang="da-DK" sz="1400" u="none" strike="noStrike" dirty="0">
                          <a:effectLst/>
                        </a:rPr>
                        <a:t> </a:t>
                      </a:r>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 </a:t>
                      </a:r>
                      <a:r>
                        <a:rPr lang="da-DK" sz="1400" b="1" dirty="0">
                          <a:solidFill>
                            <a:srgbClr val="FF3300"/>
                          </a:solidFill>
                        </a:rPr>
                        <a:t>÷</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 </a:t>
                      </a:r>
                      <a:r>
                        <a:rPr lang="da-DK" sz="1400" b="1" dirty="0">
                          <a:solidFill>
                            <a:srgbClr val="FF3300"/>
                          </a:solidFill>
                        </a:rPr>
                        <a:t>÷</a:t>
                      </a:r>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b="1" u="none" strike="noStrike" dirty="0">
                          <a:effectLst/>
                        </a:rPr>
                        <a:t>-</a:t>
                      </a:r>
                      <a:endParaRPr lang="da-DK"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48979704"/>
                  </a:ext>
                </a:extLst>
              </a:tr>
              <a:tr h="48420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a-DK" sz="1400" u="none" strike="noStrike" dirty="0">
                          <a:effectLst/>
                        </a:rPr>
                        <a:t>Løfteevne</a:t>
                      </a:r>
                    </a:p>
                    <a:p>
                      <a:pPr algn="l" fontAlgn="b"/>
                      <a:endParaRPr lang="da-DK" sz="1400" b="0" i="0" u="none" strike="noStrike" dirty="0">
                        <a:solidFill>
                          <a:schemeClr val="bg1"/>
                        </a:solidFill>
                        <a:effectLst/>
                        <a:latin typeface="Calibri" panose="020F0502020204030204" pitchFamily="34" charset="0"/>
                      </a:endParaRPr>
                    </a:p>
                  </a:txBody>
                  <a:tcPr marL="7620" marR="7620" marT="7620" marB="0" anchor="b"/>
                </a:tc>
                <a:tc>
                  <a:txBody>
                    <a:bodyPr/>
                    <a:lstStyle/>
                    <a:p>
                      <a:pPr algn="ctr" fontAlgn="b"/>
                      <a:r>
                        <a:rPr lang="da-DK" sz="1400" b="1" i="0" u="none" strike="noStrike" dirty="0">
                          <a:solidFill>
                            <a:schemeClr val="tx1"/>
                          </a:solidFill>
                          <a:effectLst/>
                          <a:latin typeface="Arial" panose="020B0604020202020204" pitchFamily="34" charset="0"/>
                        </a:rPr>
                        <a:t>-</a:t>
                      </a:r>
                    </a:p>
                  </a:txBody>
                  <a:tcPr marL="7620" marR="7620" marT="7620" marB="0" anchor="b"/>
                </a:tc>
                <a:tc>
                  <a:txBody>
                    <a:bodyPr/>
                    <a:lstStyle/>
                    <a:p>
                      <a:pPr algn="ctr" fontAlgn="b"/>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b="1" i="0" u="none" strike="noStrike" dirty="0">
                          <a:solidFill>
                            <a:srgbClr val="000000"/>
                          </a:solidFill>
                          <a:effectLst/>
                          <a:latin typeface="Calibri" panose="020F0502020204030204" pitchFamily="34" charset="0"/>
                        </a:rPr>
                        <a:t>-</a:t>
                      </a:r>
                    </a:p>
                  </a:txBody>
                  <a:tcPr marL="7620" marR="7620" marT="7620" marB="0" anchor="b"/>
                </a:tc>
                <a:extLst>
                  <a:ext uri="{0D108BD9-81ED-4DB2-BD59-A6C34878D82A}">
                    <a16:rowId xmlns:a16="http://schemas.microsoft.com/office/drawing/2014/main" val="2347022609"/>
                  </a:ext>
                </a:extLst>
              </a:tr>
              <a:tr h="98933">
                <a:tc>
                  <a:txBody>
                    <a:bodyPr/>
                    <a:lstStyle/>
                    <a:p>
                      <a:pPr algn="l" fontAlgn="b"/>
                      <a:r>
                        <a:rPr lang="da-DK" sz="1400" u="none" strike="noStrike" dirty="0">
                          <a:effectLst/>
                        </a:rPr>
                        <a:t>Overgangsfrekvens - </a:t>
                      </a:r>
                      <a:r>
                        <a:rPr lang="da-DK" sz="1400" u="none" strike="noStrike" dirty="0" err="1">
                          <a:effectLst/>
                        </a:rPr>
                        <a:t>udd</a:t>
                      </a:r>
                      <a:r>
                        <a:rPr lang="da-DK" sz="1400" u="none" strike="noStrike" dirty="0">
                          <a:effectLst/>
                        </a:rPr>
                        <a:t>./beskæftigelse</a:t>
                      </a:r>
                      <a:br>
                        <a:rPr lang="da-DK" sz="1400" b="0" i="0" u="none" strike="noStrike" dirty="0">
                          <a:solidFill>
                            <a:srgbClr val="000000"/>
                          </a:solidFill>
                          <a:effectLst/>
                          <a:latin typeface="Calibri" panose="020F0502020204030204" pitchFamily="34" charset="0"/>
                        </a:rPr>
                      </a:br>
                      <a:endParaRPr lang="da-DK" sz="1400" u="none" strike="noStrike" dirty="0">
                        <a:effectLst/>
                      </a:endParaRPr>
                    </a:p>
                  </a:txBody>
                  <a:tcPr marL="7620" marR="7620" marT="762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a-DK" sz="1800" b="1" u="none" strike="noStrike" dirty="0">
                          <a:solidFill>
                            <a:srgbClr val="00FF00"/>
                          </a:solidFill>
                          <a:effectLst/>
                        </a:rPr>
                        <a:t>√</a:t>
                      </a:r>
                      <a:endParaRPr lang="da-DK" sz="1800" b="1" i="0" u="none" strike="noStrike" dirty="0">
                        <a:solidFill>
                          <a:srgbClr val="00FF00"/>
                        </a:solidFill>
                        <a:effectLst/>
                        <a:latin typeface="Arial" panose="020B0604020202020204" pitchFamily="34" charset="0"/>
                      </a:endParaRPr>
                    </a:p>
                  </a:txBody>
                  <a:tcPr marL="7620" marR="7620" marT="7620" marB="0" anchor="b"/>
                </a:tc>
                <a:tc>
                  <a:txBody>
                    <a:bodyPr/>
                    <a:lstStyle/>
                    <a:p>
                      <a:pPr algn="ctr" fontAlgn="b"/>
                      <a:r>
                        <a:rPr lang="da-DK" sz="1400" u="none" strike="noStrike" dirty="0">
                          <a:effectLst/>
                        </a:rPr>
                        <a:t> </a:t>
                      </a:r>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400" u="none" strike="noStrike" dirty="0">
                          <a:effectLst/>
                        </a:rPr>
                        <a:t> </a:t>
                      </a:r>
                      <a:r>
                        <a:rPr lang="da-DK" sz="1800" b="1" u="none" strike="noStrike" dirty="0">
                          <a:solidFill>
                            <a:srgbClr val="00FF00"/>
                          </a:solidFill>
                          <a:effectLst/>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800" u="none" strike="noStrike" dirty="0">
                          <a:effectLst/>
                        </a:rPr>
                        <a:t> </a:t>
                      </a:r>
                      <a:r>
                        <a:rPr lang="da-DK" sz="1800" b="1" dirty="0">
                          <a:solidFill>
                            <a:srgbClr val="FF3300"/>
                          </a:solidFill>
                        </a:rPr>
                        <a:t>÷</a:t>
                      </a:r>
                      <a:endParaRPr lang="da-DK" sz="18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a-DK" sz="1400" b="1" u="none" strike="noStrike" dirty="0">
                          <a:effectLst/>
                        </a:rPr>
                        <a:t> </a:t>
                      </a:r>
                      <a:endParaRPr lang="da-DK" sz="1400" b="1" i="0" u="none" strike="noStrike" dirty="0">
                        <a:solidFill>
                          <a:srgbClr val="000000"/>
                        </a:solidFill>
                        <a:effectLst/>
                        <a:latin typeface="Calibri" panose="020F0502020204030204" pitchFamily="34" charset="0"/>
                      </a:endParaRPr>
                    </a:p>
                    <a:p>
                      <a:pPr algn="ctr" fontAlgn="b"/>
                      <a:r>
                        <a:rPr lang="da-DK" sz="1400" b="1" u="none" strike="noStrike" dirty="0">
                          <a:effectLst/>
                        </a:rPr>
                        <a:t>-</a:t>
                      </a:r>
                      <a:endParaRPr lang="da-DK"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29206360"/>
                  </a:ext>
                </a:extLst>
              </a:tr>
              <a:tr h="484201">
                <a:tc>
                  <a:txBody>
                    <a:bodyPr/>
                    <a:lstStyle/>
                    <a:p>
                      <a:pPr algn="l" fontAlgn="b"/>
                      <a:r>
                        <a:rPr lang="da-DK" sz="1400" u="none" strike="noStrike" dirty="0">
                          <a:effectLst/>
                        </a:rPr>
                        <a:t>Stigning i ansøgertal</a:t>
                      </a:r>
                    </a:p>
                    <a:p>
                      <a:pPr algn="l" fontAlgn="b"/>
                      <a:endParaRPr lang="da-DK"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a-DK" sz="1800" b="1" u="none" strike="noStrike" dirty="0">
                          <a:solidFill>
                            <a:srgbClr val="00FF00"/>
                          </a:solidFill>
                          <a:effectLst/>
                        </a:rPr>
                        <a:t>√</a:t>
                      </a:r>
                      <a:endParaRPr lang="da-DK" sz="1800" b="1" i="0" u="none" strike="noStrike" dirty="0">
                        <a:solidFill>
                          <a:srgbClr val="00FF00"/>
                        </a:solidFill>
                        <a:effectLst/>
                        <a:latin typeface="Arial" panose="020B0604020202020204" pitchFamily="34" charset="0"/>
                      </a:endParaRPr>
                    </a:p>
                  </a:txBody>
                  <a:tcPr marL="7620" marR="7620" marT="7620" marB="0" anchor="b"/>
                </a:tc>
                <a:tc>
                  <a:txBody>
                    <a:bodyPr/>
                    <a:lstStyle/>
                    <a:p>
                      <a:pPr algn="ctr" fontAlgn="b">
                        <a:lnSpc>
                          <a:spcPct val="200000"/>
                        </a:lnSpc>
                      </a:pP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u="none" strike="noStrike" dirty="0">
                          <a:effectLst/>
                        </a:rPr>
                        <a:t> -</a:t>
                      </a:r>
                      <a:endParaRPr lang="da-DK"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lnSpc>
                          <a:spcPct val="200000"/>
                        </a:lnSpc>
                      </a:pPr>
                      <a:r>
                        <a:rPr lang="da-DK" sz="1400" b="1" u="none" strike="noStrike" dirty="0">
                          <a:effectLst/>
                        </a:rPr>
                        <a:t> -</a:t>
                      </a:r>
                      <a:endParaRPr lang="da-DK" sz="14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44242718"/>
                  </a:ext>
                </a:extLst>
              </a:tr>
            </a:tbl>
          </a:graphicData>
        </a:graphic>
      </p:graphicFrame>
    </p:spTree>
    <p:extLst>
      <p:ext uri="{BB962C8B-B14F-4D97-AF65-F5344CB8AC3E}">
        <p14:creationId xmlns:p14="http://schemas.microsoft.com/office/powerpoint/2010/main" val="729781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Kvalitetsmålene for Erhvervsuddannelserne:  </a:t>
            </a:r>
          </a:p>
        </p:txBody>
      </p:sp>
      <p:sp>
        <p:nvSpPr>
          <p:cNvPr id="3" name="Pladsholder til indhold 2"/>
          <p:cNvSpPr>
            <a:spLocks noGrp="1"/>
          </p:cNvSpPr>
          <p:nvPr>
            <p:ph idx="1"/>
          </p:nvPr>
        </p:nvSpPr>
        <p:spPr>
          <a:xfrm>
            <a:off x="539552" y="2060848"/>
            <a:ext cx="8136904" cy="4176464"/>
          </a:xfrm>
        </p:spPr>
        <p:txBody>
          <a:bodyPr>
            <a:normAutofit fontScale="47500" lnSpcReduction="20000"/>
          </a:bodyPr>
          <a:lstStyle/>
          <a:p>
            <a:pPr marL="0" indent="0">
              <a:buNone/>
            </a:pPr>
            <a:r>
              <a:rPr lang="da-DK" sz="5100" dirty="0">
                <a:solidFill>
                  <a:schemeClr val="tx1"/>
                </a:solidFill>
              </a:rPr>
              <a:t>De fire overordnede kvalitetsmål for erhvervsuddannelserne:</a:t>
            </a:r>
          </a:p>
          <a:p>
            <a:pPr marL="0" indent="0">
              <a:buNone/>
            </a:pPr>
            <a:r>
              <a:rPr lang="da-DK" sz="5100" b="1" dirty="0">
                <a:solidFill>
                  <a:schemeClr val="tx1"/>
                </a:solidFill>
              </a:rPr>
              <a:t>1) Flere elever skal vælge en erhvervsuddannelse direkte efter 9. eller 10. klasse </a:t>
            </a:r>
          </a:p>
          <a:p>
            <a:pPr marL="0" indent="0">
              <a:buNone/>
            </a:pPr>
            <a:r>
              <a:rPr lang="da-DK" sz="5100" b="1" dirty="0">
                <a:solidFill>
                  <a:schemeClr val="tx1"/>
                </a:solidFill>
              </a:rPr>
              <a:t>2) Flere skal fuldføre en erhvervsuddannelse </a:t>
            </a:r>
          </a:p>
          <a:p>
            <a:pPr marL="0" indent="0">
              <a:buNone/>
            </a:pPr>
            <a:r>
              <a:rPr lang="da-DK" sz="5100" b="1" dirty="0">
                <a:solidFill>
                  <a:schemeClr val="tx1"/>
                </a:solidFill>
              </a:rPr>
              <a:t>3) Erhvervsuddannelserne skal udfordre alle elever, så de bliver så dygtige, som de kan </a:t>
            </a:r>
          </a:p>
          <a:p>
            <a:pPr marL="0" indent="0">
              <a:buNone/>
            </a:pPr>
            <a:r>
              <a:rPr lang="da-DK" sz="5100" b="1" dirty="0">
                <a:solidFill>
                  <a:schemeClr val="tx1"/>
                </a:solidFill>
              </a:rPr>
              <a:t>4) Tilliden til og trivslen på erhvervsskolerne skal styrkes </a:t>
            </a:r>
          </a:p>
          <a:p>
            <a:pPr marL="0" indent="0">
              <a:buNone/>
            </a:pPr>
            <a:r>
              <a:rPr lang="da-DK" sz="5600" dirty="0">
                <a:solidFill>
                  <a:schemeClr val="tx1"/>
                </a:solidFill>
              </a:rPr>
              <a:t> </a:t>
            </a:r>
          </a:p>
          <a:p>
            <a:pPr marL="0" indent="0">
              <a:buNone/>
            </a:pPr>
            <a:endParaRPr lang="da-DK" dirty="0"/>
          </a:p>
        </p:txBody>
      </p:sp>
    </p:spTree>
    <p:extLst>
      <p:ext uri="{BB962C8B-B14F-4D97-AF65-F5344CB8AC3E}">
        <p14:creationId xmlns:p14="http://schemas.microsoft.com/office/powerpoint/2010/main" val="213635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a:bodyPr>
          <a:lstStyle/>
          <a:p>
            <a:r>
              <a:rPr lang="da-DK" dirty="0"/>
              <a:t>RESULTATER Mål 1 &amp; 2: </a:t>
            </a:r>
          </a:p>
        </p:txBody>
      </p:sp>
      <p:graphicFrame>
        <p:nvGraphicFramePr>
          <p:cNvPr id="7" name="Pladsholder til indhold 6"/>
          <p:cNvGraphicFramePr>
            <a:graphicFrameLocks noGrp="1"/>
          </p:cNvGraphicFramePr>
          <p:nvPr>
            <p:ph idx="1"/>
            <p:extLst>
              <p:ext uri="{D42A27DB-BD31-4B8C-83A1-F6EECF244321}">
                <p14:modId xmlns:p14="http://schemas.microsoft.com/office/powerpoint/2010/main" val="86892184"/>
              </p:ext>
            </p:extLst>
          </p:nvPr>
        </p:nvGraphicFramePr>
        <p:xfrm>
          <a:off x="535558" y="1466284"/>
          <a:ext cx="7112001" cy="1008132"/>
        </p:xfrm>
        <a:graphic>
          <a:graphicData uri="http://schemas.openxmlformats.org/drawingml/2006/table">
            <a:tbl>
              <a:tblPr firstRow="1" firstCol="1" bandRow="1">
                <a:tableStyleId>{5C22544A-7EE6-4342-B048-85BDC9FD1C3A}</a:tableStyleId>
              </a:tblPr>
              <a:tblGrid>
                <a:gridCol w="2858093">
                  <a:extLst>
                    <a:ext uri="{9D8B030D-6E8A-4147-A177-3AD203B41FA5}">
                      <a16:colId xmlns:a16="http://schemas.microsoft.com/office/drawing/2014/main" val="516510061"/>
                    </a:ext>
                  </a:extLst>
                </a:gridCol>
                <a:gridCol w="1063477">
                  <a:extLst>
                    <a:ext uri="{9D8B030D-6E8A-4147-A177-3AD203B41FA5}">
                      <a16:colId xmlns:a16="http://schemas.microsoft.com/office/drawing/2014/main" val="1215972858"/>
                    </a:ext>
                  </a:extLst>
                </a:gridCol>
                <a:gridCol w="1063477">
                  <a:extLst>
                    <a:ext uri="{9D8B030D-6E8A-4147-A177-3AD203B41FA5}">
                      <a16:colId xmlns:a16="http://schemas.microsoft.com/office/drawing/2014/main" val="358802968"/>
                    </a:ext>
                  </a:extLst>
                </a:gridCol>
                <a:gridCol w="1063477">
                  <a:extLst>
                    <a:ext uri="{9D8B030D-6E8A-4147-A177-3AD203B41FA5}">
                      <a16:colId xmlns:a16="http://schemas.microsoft.com/office/drawing/2014/main" val="3419663979"/>
                    </a:ext>
                  </a:extLst>
                </a:gridCol>
                <a:gridCol w="1063477">
                  <a:extLst>
                    <a:ext uri="{9D8B030D-6E8A-4147-A177-3AD203B41FA5}">
                      <a16:colId xmlns:a16="http://schemas.microsoft.com/office/drawing/2014/main" val="1837120720"/>
                    </a:ext>
                  </a:extLst>
                </a:gridCol>
              </a:tblGrid>
              <a:tr h="493966">
                <a:tc gridSpan="5">
                  <a:txBody>
                    <a:bodyPr/>
                    <a:lstStyle/>
                    <a:p>
                      <a:pPr algn="l" rtl="0" fontAlgn="ctr"/>
                      <a:r>
                        <a:rPr lang="da-DK" sz="1100" u="none" strike="noStrike" dirty="0">
                          <a:effectLst/>
                        </a:rPr>
                        <a:t>Mål 1: Antal ansøgere - 1. prioritetsansøgninger fra 9. og 10. klasse</a:t>
                      </a:r>
                      <a:br>
                        <a:rPr lang="da-DK" sz="1100" u="none" strike="noStrike" dirty="0">
                          <a:effectLst/>
                        </a:rPr>
                      </a:br>
                      <a:endParaRPr lang="da-DK" sz="1100" b="1" i="0" u="none" strike="noStrike" dirty="0">
                        <a:solidFill>
                          <a:srgbClr val="FFFFFF"/>
                        </a:solidFill>
                        <a:effectLst/>
                        <a:latin typeface="Arial" panose="020B0604020202020204" pitchFamily="34" charset="0"/>
                      </a:endParaRPr>
                    </a:p>
                  </a:txBody>
                  <a:tcPr marL="9525" marR="9525" marT="9525" marB="0" anchor="ct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572845087"/>
                  </a:ext>
                </a:extLst>
              </a:tr>
              <a:tr h="192812">
                <a:tc>
                  <a:txBody>
                    <a:bodyPr/>
                    <a:lstStyle/>
                    <a:p>
                      <a:pPr algn="l" rtl="0" fontAlgn="ctr"/>
                      <a:endParaRPr lang="da-DK" sz="10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da-DK" sz="1000" u="none" strike="noStrike" dirty="0">
                          <a:effectLst/>
                        </a:rPr>
                        <a:t>2016</a:t>
                      </a:r>
                      <a:endParaRPr lang="da-DK" sz="1000" b="0" i="0" u="none" strike="noStrike" dirty="0">
                        <a:solidFill>
                          <a:srgbClr val="404041"/>
                        </a:solidFill>
                        <a:effectLst/>
                        <a:latin typeface="Arial" panose="020B0604020202020204" pitchFamily="34" charset="0"/>
                      </a:endParaRPr>
                    </a:p>
                  </a:txBody>
                  <a:tcPr marL="9525" marR="9525" marT="9525"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9525" marR="9525" marT="9525"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9525" marR="9525" marT="9525"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554824415"/>
                  </a:ext>
                </a:extLst>
              </a:tr>
              <a:tr h="321354">
                <a:tc>
                  <a:txBody>
                    <a:bodyPr/>
                    <a:lstStyle/>
                    <a:p>
                      <a:pPr algn="l" rtl="0" fontAlgn="ctr"/>
                      <a:r>
                        <a:rPr lang="da-DK" sz="1000" u="none" strike="noStrike">
                          <a:effectLst/>
                        </a:rPr>
                        <a:t>Antal ansøgere AARHUS TECH</a:t>
                      </a:r>
                      <a:endParaRPr lang="da-DK" sz="1000" b="1" i="0" u="none" strike="noStrike">
                        <a:solidFill>
                          <a:srgbClr val="FFFFFF"/>
                        </a:solidFill>
                        <a:effectLst/>
                        <a:latin typeface="Arial" panose="020B0604020202020204" pitchFamily="34" charset="0"/>
                      </a:endParaRPr>
                    </a:p>
                  </a:txBody>
                  <a:tcPr marL="9525" marR="9525" marT="9525" marB="0" anchor="ctr"/>
                </a:tc>
                <a:tc>
                  <a:txBody>
                    <a:bodyPr/>
                    <a:lstStyle/>
                    <a:p>
                      <a:pPr algn="r" rtl="0" fontAlgn="ctr"/>
                      <a:r>
                        <a:rPr lang="da-DK" sz="1100" u="none" strike="noStrike" dirty="0">
                          <a:effectLst/>
                        </a:rPr>
                        <a:t>448</a:t>
                      </a:r>
                      <a:endParaRPr lang="da-DK" sz="11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r" rtl="0" fontAlgn="ctr"/>
                      <a:r>
                        <a:rPr lang="da-DK" sz="1100" u="none" strike="noStrike" dirty="0">
                          <a:effectLst/>
                        </a:rPr>
                        <a:t>412</a:t>
                      </a:r>
                      <a:endParaRPr lang="da-DK" sz="11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r" rtl="0" fontAlgn="ctr"/>
                      <a:r>
                        <a:rPr lang="da-DK" sz="1100" u="none" strike="noStrike" dirty="0">
                          <a:effectLst/>
                        </a:rPr>
                        <a:t>353</a:t>
                      </a:r>
                      <a:endParaRPr lang="da-DK" sz="11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r" rtl="0" fontAlgn="ctr"/>
                      <a:r>
                        <a:rPr lang="da-DK" sz="1100" u="none" strike="noStrike" dirty="0">
                          <a:effectLst/>
                        </a:rPr>
                        <a:t>435</a:t>
                      </a:r>
                      <a:endParaRPr lang="da-DK" sz="1100" b="0"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64743290"/>
                  </a:ext>
                </a:extLst>
              </a:tr>
            </a:tbl>
          </a:graphicData>
        </a:graphic>
      </p:graphicFrame>
      <p:graphicFrame>
        <p:nvGraphicFramePr>
          <p:cNvPr id="3" name="Tabel 2"/>
          <p:cNvGraphicFramePr>
            <a:graphicFrameLocks noGrp="1"/>
          </p:cNvGraphicFramePr>
          <p:nvPr>
            <p:extLst>
              <p:ext uri="{D42A27DB-BD31-4B8C-83A1-F6EECF244321}">
                <p14:modId xmlns:p14="http://schemas.microsoft.com/office/powerpoint/2010/main" val="2582769602"/>
              </p:ext>
            </p:extLst>
          </p:nvPr>
        </p:nvGraphicFramePr>
        <p:xfrm>
          <a:off x="535558" y="3284984"/>
          <a:ext cx="7112000" cy="1440180"/>
        </p:xfrm>
        <a:graphic>
          <a:graphicData uri="http://schemas.openxmlformats.org/drawingml/2006/table">
            <a:tbl>
              <a:tblPr firstRow="1" firstCol="1" bandRow="1">
                <a:tableStyleId>{5C22544A-7EE6-4342-B048-85BDC9FD1C3A}</a:tableStyleId>
              </a:tblPr>
              <a:tblGrid>
                <a:gridCol w="1625600">
                  <a:extLst>
                    <a:ext uri="{9D8B030D-6E8A-4147-A177-3AD203B41FA5}">
                      <a16:colId xmlns:a16="http://schemas.microsoft.com/office/drawing/2014/main" val="2035122034"/>
                    </a:ext>
                  </a:extLst>
                </a:gridCol>
                <a:gridCol w="609600">
                  <a:extLst>
                    <a:ext uri="{9D8B030D-6E8A-4147-A177-3AD203B41FA5}">
                      <a16:colId xmlns:a16="http://schemas.microsoft.com/office/drawing/2014/main" val="3992946386"/>
                    </a:ext>
                  </a:extLst>
                </a:gridCol>
                <a:gridCol w="609600">
                  <a:extLst>
                    <a:ext uri="{9D8B030D-6E8A-4147-A177-3AD203B41FA5}">
                      <a16:colId xmlns:a16="http://schemas.microsoft.com/office/drawing/2014/main" val="1241538513"/>
                    </a:ext>
                  </a:extLst>
                </a:gridCol>
                <a:gridCol w="609600">
                  <a:extLst>
                    <a:ext uri="{9D8B030D-6E8A-4147-A177-3AD203B41FA5}">
                      <a16:colId xmlns:a16="http://schemas.microsoft.com/office/drawing/2014/main" val="1684249473"/>
                    </a:ext>
                  </a:extLst>
                </a:gridCol>
                <a:gridCol w="609600">
                  <a:extLst>
                    <a:ext uri="{9D8B030D-6E8A-4147-A177-3AD203B41FA5}">
                      <a16:colId xmlns:a16="http://schemas.microsoft.com/office/drawing/2014/main" val="1064411659"/>
                    </a:ext>
                  </a:extLst>
                </a:gridCol>
                <a:gridCol w="609600">
                  <a:extLst>
                    <a:ext uri="{9D8B030D-6E8A-4147-A177-3AD203B41FA5}">
                      <a16:colId xmlns:a16="http://schemas.microsoft.com/office/drawing/2014/main" val="2831844460"/>
                    </a:ext>
                  </a:extLst>
                </a:gridCol>
                <a:gridCol w="609600">
                  <a:extLst>
                    <a:ext uri="{9D8B030D-6E8A-4147-A177-3AD203B41FA5}">
                      <a16:colId xmlns:a16="http://schemas.microsoft.com/office/drawing/2014/main" val="2197930209"/>
                    </a:ext>
                  </a:extLst>
                </a:gridCol>
                <a:gridCol w="609600">
                  <a:extLst>
                    <a:ext uri="{9D8B030D-6E8A-4147-A177-3AD203B41FA5}">
                      <a16:colId xmlns:a16="http://schemas.microsoft.com/office/drawing/2014/main" val="3285405167"/>
                    </a:ext>
                  </a:extLst>
                </a:gridCol>
                <a:gridCol w="609600">
                  <a:extLst>
                    <a:ext uri="{9D8B030D-6E8A-4147-A177-3AD203B41FA5}">
                      <a16:colId xmlns:a16="http://schemas.microsoft.com/office/drawing/2014/main" val="4113680463"/>
                    </a:ext>
                  </a:extLst>
                </a:gridCol>
                <a:gridCol w="609600">
                  <a:extLst>
                    <a:ext uri="{9D8B030D-6E8A-4147-A177-3AD203B41FA5}">
                      <a16:colId xmlns:a16="http://schemas.microsoft.com/office/drawing/2014/main" val="1811757250"/>
                    </a:ext>
                  </a:extLst>
                </a:gridCol>
              </a:tblGrid>
              <a:tr h="533400">
                <a:tc gridSpan="10">
                  <a:txBody>
                    <a:bodyPr/>
                    <a:lstStyle/>
                    <a:p>
                      <a:pPr algn="l" rtl="0" fontAlgn="ctr"/>
                      <a:r>
                        <a:rPr lang="da-DK" sz="1100" u="none" strike="noStrike" dirty="0">
                          <a:effectLst/>
                        </a:rPr>
                        <a:t>Mål 2: Flere skal fuldføre en erhvervsuddannelse </a:t>
                      </a:r>
                      <a:endParaRPr lang="da-DK" sz="1100" b="1" i="0" u="none" strike="noStrike" dirty="0">
                        <a:solidFill>
                          <a:srgbClr val="FFFFFF"/>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73488952"/>
                  </a:ext>
                </a:extLst>
              </a:tr>
              <a:tr h="335280">
                <a:tc>
                  <a:txBody>
                    <a:bodyPr/>
                    <a:lstStyle/>
                    <a:p>
                      <a:pPr algn="l" rtl="0" fontAlgn="ctr"/>
                      <a:r>
                        <a:rPr lang="da-DK" sz="1000" u="none" strike="noStrike">
                          <a:effectLst/>
                        </a:rPr>
                        <a:t> </a:t>
                      </a:r>
                      <a:endParaRPr lang="da-DK" sz="1000" b="1" i="0" u="none" strike="noStrike">
                        <a:solidFill>
                          <a:srgbClr val="FFFFFF"/>
                        </a:solidFill>
                        <a:effectLst/>
                        <a:latin typeface="Arial" panose="020B0604020202020204" pitchFamily="34" charset="0"/>
                      </a:endParaRPr>
                    </a:p>
                  </a:txBody>
                  <a:tcPr marL="7620" marR="7620" marT="7620" marB="0" anchor="ctr"/>
                </a:tc>
                <a:tc gridSpan="3">
                  <a:txBody>
                    <a:bodyPr/>
                    <a:lstStyle/>
                    <a:p>
                      <a:pPr algn="ctr" rtl="0" fontAlgn="ctr"/>
                      <a:r>
                        <a:rPr lang="da-DK" sz="1000" u="none" strike="noStrike" dirty="0">
                          <a:effectLst/>
                        </a:rPr>
                        <a:t>Overgangsfrekvens - Fra GF1/GF” til HF (3.mdr.)</a:t>
                      </a:r>
                      <a:endParaRPr lang="da-DK" sz="1000" b="0" i="0" u="none" strike="noStrike" dirty="0">
                        <a:solidFill>
                          <a:srgbClr val="404041"/>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a:effectLst/>
                        </a:rPr>
                        <a:t>Frafald fra GF - 6. mdr. efter påbegyndt uddannelse</a:t>
                      </a:r>
                      <a:endParaRPr lang="da-DK" sz="1000" b="0" i="0" u="none" strike="noStrike">
                        <a:solidFill>
                          <a:srgbClr val="404041"/>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a:effectLst/>
                        </a:rPr>
                        <a:t>Frafald fra HF - 6. mdr. efter påbegyndt uddannelse</a:t>
                      </a:r>
                      <a:endParaRPr lang="da-DK" sz="1000" b="0" i="0" u="none" strike="noStrike">
                        <a:solidFill>
                          <a:srgbClr val="404041"/>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4196927531"/>
                  </a:ext>
                </a:extLst>
              </a:tr>
              <a:tr h="190500">
                <a:tc>
                  <a:txBody>
                    <a:bodyPr/>
                    <a:lstStyle/>
                    <a:p>
                      <a:pPr algn="l" rtl="0" fontAlgn="ctr"/>
                      <a:r>
                        <a:rPr lang="da-DK" sz="1000" u="none" strike="noStrike" dirty="0">
                          <a:effectLst/>
                        </a:rPr>
                        <a:t> </a:t>
                      </a:r>
                      <a:endParaRPr lang="da-DK" sz="1000" b="1" i="0" u="none" strike="noStrike" dirty="0">
                        <a:solidFill>
                          <a:srgbClr val="FFFFFF"/>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2015</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246025621"/>
                  </a:ext>
                </a:extLst>
              </a:tr>
              <a:tr h="190500">
                <a:tc>
                  <a:txBody>
                    <a:bodyPr/>
                    <a:lstStyle/>
                    <a:p>
                      <a:pPr algn="l" rtl="0" fontAlgn="ctr"/>
                      <a:r>
                        <a:rPr lang="da-DK" sz="1000" u="none" strike="noStrike">
                          <a:effectLst/>
                        </a:rPr>
                        <a:t>AARHUS TECH</a:t>
                      </a:r>
                      <a:endParaRPr lang="da-DK" sz="1000" b="1" i="0" u="none" strike="noStrike">
                        <a:solidFill>
                          <a:srgbClr val="FFFFFF"/>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54%</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56%</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dirty="0">
                          <a:effectLst/>
                        </a:rPr>
                        <a:t>59%</a:t>
                      </a:r>
                      <a:endParaRPr lang="da-DK" sz="1100" b="0" i="0" u="none" strike="noStrike" dirty="0">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23%</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20%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19%</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8%</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6%</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9%</a:t>
                      </a:r>
                      <a:endParaRPr lang="da-DK" sz="1100" b="0" i="0" u="none" strike="noStrike">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466240528"/>
                  </a:ext>
                </a:extLst>
              </a:tr>
              <a:tr h="190500">
                <a:tc>
                  <a:txBody>
                    <a:bodyPr/>
                    <a:lstStyle/>
                    <a:p>
                      <a:pPr algn="l" rtl="0" fontAlgn="ctr"/>
                      <a:r>
                        <a:rPr lang="da-DK" sz="1000" u="none" strike="noStrike">
                          <a:effectLst/>
                        </a:rPr>
                        <a:t>Landsgennemsnittet</a:t>
                      </a:r>
                      <a:endParaRPr lang="da-DK" sz="1000" b="1" i="0" u="none" strike="noStrike">
                        <a:solidFill>
                          <a:srgbClr val="FFFFFF"/>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44%</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46%</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50%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20%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19%</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18%</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9%</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9%</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dirty="0">
                          <a:effectLst/>
                        </a:rPr>
                        <a:t>9%</a:t>
                      </a:r>
                      <a:endParaRPr lang="da-DK" sz="1100" b="0" i="0" u="none" strike="noStrike" dirty="0">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941209254"/>
                  </a:ext>
                </a:extLst>
              </a:tr>
            </a:tbl>
          </a:graphicData>
        </a:graphic>
      </p:graphicFrame>
      <p:sp>
        <p:nvSpPr>
          <p:cNvPr id="9" name="Tekstfelt 8"/>
          <p:cNvSpPr txBox="1"/>
          <p:nvPr/>
        </p:nvSpPr>
        <p:spPr>
          <a:xfrm>
            <a:off x="535558" y="2636913"/>
            <a:ext cx="5116562" cy="307777"/>
          </a:xfrm>
          <a:prstGeom prst="rect">
            <a:avLst/>
          </a:prstGeom>
          <a:noFill/>
        </p:spPr>
        <p:txBody>
          <a:bodyPr wrap="square" rtlCol="0">
            <a:spAutoFit/>
          </a:bodyPr>
          <a:lstStyle/>
          <a:p>
            <a:r>
              <a:rPr lang="da-DK" sz="1400" dirty="0"/>
              <a:t>Vi har vækst i elevoptaget og når dermed målet.</a:t>
            </a:r>
            <a:r>
              <a:rPr lang="da-DK" sz="1400" b="1" dirty="0">
                <a:solidFill>
                  <a:srgbClr val="00B050"/>
                </a:solidFill>
              </a:rPr>
              <a:t> √</a:t>
            </a:r>
            <a:r>
              <a:rPr lang="da-DK" sz="1400" dirty="0"/>
              <a:t> </a:t>
            </a:r>
          </a:p>
        </p:txBody>
      </p:sp>
      <p:sp>
        <p:nvSpPr>
          <p:cNvPr id="10" name="Tekstfelt 9"/>
          <p:cNvSpPr txBox="1"/>
          <p:nvPr/>
        </p:nvSpPr>
        <p:spPr>
          <a:xfrm>
            <a:off x="547322" y="4941168"/>
            <a:ext cx="7100236" cy="1384995"/>
          </a:xfrm>
          <a:prstGeom prst="rect">
            <a:avLst/>
          </a:prstGeom>
          <a:noFill/>
        </p:spPr>
        <p:txBody>
          <a:bodyPr wrap="square" rtlCol="0">
            <a:spAutoFit/>
          </a:bodyPr>
          <a:lstStyle/>
          <a:p>
            <a:r>
              <a:rPr lang="da-DK" sz="1400" dirty="0"/>
              <a:t>Vores overgangsfrekvens er bedre end landstallet, og vi når dermed det overordnede mål for fuldførelse.</a:t>
            </a:r>
            <a:r>
              <a:rPr lang="da-DK" sz="1400" b="1" dirty="0">
                <a:solidFill>
                  <a:srgbClr val="00B050"/>
                </a:solidFill>
              </a:rPr>
              <a:t> √</a:t>
            </a:r>
            <a:r>
              <a:rPr lang="da-DK" sz="1400" dirty="0"/>
              <a:t> </a:t>
            </a:r>
          </a:p>
          <a:p>
            <a:r>
              <a:rPr lang="da-DK" sz="1400" dirty="0"/>
              <a:t>Frafaldsprocenten på grundforløbet er en smule over landsgennemsnittet og vi når dermed ikke dette delmål. </a:t>
            </a:r>
            <a:r>
              <a:rPr lang="da-DK" sz="1400" b="1" dirty="0">
                <a:solidFill>
                  <a:srgbClr val="FF3300"/>
                </a:solidFill>
              </a:rPr>
              <a:t>÷</a:t>
            </a:r>
            <a:br>
              <a:rPr lang="da-DK" sz="1400" dirty="0">
                <a:solidFill>
                  <a:srgbClr val="FF3300"/>
                </a:solidFill>
              </a:rPr>
            </a:br>
            <a:r>
              <a:rPr lang="da-DK" sz="1400" dirty="0"/>
              <a:t>Frafaldsprocenten på hovedforløbet er på niveau med landsgennemsnittet og vi når dermed dette delmål. </a:t>
            </a:r>
            <a:r>
              <a:rPr lang="da-DK" sz="1400" dirty="0">
                <a:solidFill>
                  <a:srgbClr val="00B050"/>
                </a:solidFill>
              </a:rPr>
              <a:t>√</a:t>
            </a:r>
            <a:r>
              <a:rPr lang="da-DK" sz="1400" dirty="0"/>
              <a:t>   </a:t>
            </a:r>
          </a:p>
        </p:txBody>
      </p:sp>
    </p:spTree>
    <p:extLst>
      <p:ext uri="{BB962C8B-B14F-4D97-AF65-F5344CB8AC3E}">
        <p14:creationId xmlns:p14="http://schemas.microsoft.com/office/powerpoint/2010/main" val="282157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a:bodyPr>
          <a:lstStyle/>
          <a:p>
            <a:r>
              <a:rPr lang="da-DK" dirty="0"/>
              <a:t>resultater mål 3 &amp; 4:</a:t>
            </a:r>
          </a:p>
        </p:txBody>
      </p:sp>
      <p:graphicFrame>
        <p:nvGraphicFramePr>
          <p:cNvPr id="6" name="Tabel 5"/>
          <p:cNvGraphicFramePr>
            <a:graphicFrameLocks noGrp="1"/>
          </p:cNvGraphicFramePr>
          <p:nvPr>
            <p:extLst>
              <p:ext uri="{D42A27DB-BD31-4B8C-83A1-F6EECF244321}">
                <p14:modId xmlns:p14="http://schemas.microsoft.com/office/powerpoint/2010/main" val="592170236"/>
              </p:ext>
            </p:extLst>
          </p:nvPr>
        </p:nvGraphicFramePr>
        <p:xfrm>
          <a:off x="518726" y="1556792"/>
          <a:ext cx="7581667" cy="1224136"/>
        </p:xfrm>
        <a:graphic>
          <a:graphicData uri="http://schemas.openxmlformats.org/drawingml/2006/table">
            <a:tbl>
              <a:tblPr firstRow="1" firstCol="1" bandRow="1">
                <a:tableStyleId>{5C22544A-7EE6-4342-B048-85BDC9FD1C3A}</a:tableStyleId>
              </a:tblPr>
              <a:tblGrid>
                <a:gridCol w="2930783">
                  <a:extLst>
                    <a:ext uri="{9D8B030D-6E8A-4147-A177-3AD203B41FA5}">
                      <a16:colId xmlns:a16="http://schemas.microsoft.com/office/drawing/2014/main" val="4062823339"/>
                    </a:ext>
                  </a:extLst>
                </a:gridCol>
                <a:gridCol w="1994533">
                  <a:extLst>
                    <a:ext uri="{9D8B030D-6E8A-4147-A177-3AD203B41FA5}">
                      <a16:colId xmlns:a16="http://schemas.microsoft.com/office/drawing/2014/main" val="3429409053"/>
                    </a:ext>
                  </a:extLst>
                </a:gridCol>
                <a:gridCol w="1328174">
                  <a:extLst>
                    <a:ext uri="{9D8B030D-6E8A-4147-A177-3AD203B41FA5}">
                      <a16:colId xmlns:a16="http://schemas.microsoft.com/office/drawing/2014/main" val="1524883614"/>
                    </a:ext>
                  </a:extLst>
                </a:gridCol>
                <a:gridCol w="1328177">
                  <a:extLst>
                    <a:ext uri="{9D8B030D-6E8A-4147-A177-3AD203B41FA5}">
                      <a16:colId xmlns:a16="http://schemas.microsoft.com/office/drawing/2014/main" val="350560425"/>
                    </a:ext>
                  </a:extLst>
                </a:gridCol>
              </a:tblGrid>
              <a:tr h="457463">
                <a:tc gridSpan="4">
                  <a:txBody>
                    <a:bodyPr/>
                    <a:lstStyle/>
                    <a:p>
                      <a:pPr algn="l" fontAlgn="t"/>
                      <a:r>
                        <a:rPr lang="da-DK" sz="1100" u="none" strike="noStrike" dirty="0">
                          <a:effectLst/>
                        </a:rPr>
                        <a:t>Mål 3: Erhvervsuddannelserne skal udfordre alle elever, så de bliver så dygtige, som de kan  </a:t>
                      </a:r>
                      <a:endParaRPr lang="da-DK" sz="1100" b="1" i="0" u="none" strike="noStrike" dirty="0">
                        <a:solidFill>
                          <a:srgbClr val="FFFFFF"/>
                        </a:solidFill>
                        <a:effectLst/>
                        <a:latin typeface="Arial" panose="020B0604020202020204" pitchFamily="34" charset="0"/>
                      </a:endParaRPr>
                    </a:p>
                  </a:txBody>
                  <a:tcPr marL="7620" marR="7620" marT="7620" marB="0"/>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446839049"/>
                  </a:ext>
                </a:extLst>
              </a:tr>
              <a:tr h="180212">
                <a:tc>
                  <a:txBody>
                    <a:bodyPr/>
                    <a:lstStyle/>
                    <a:p>
                      <a:pPr algn="l" rtl="0" fontAlgn="ctr"/>
                      <a:r>
                        <a:rPr lang="da-DK" sz="1000" u="none" strike="noStrike">
                          <a:effectLst/>
                        </a:rPr>
                        <a:t> </a:t>
                      </a:r>
                      <a:endParaRPr lang="da-DK" sz="1000" b="1" i="0" u="none" strike="noStrike">
                        <a:solidFill>
                          <a:srgbClr val="FFFFFF"/>
                        </a:solidFill>
                        <a:effectLst/>
                        <a:latin typeface="Arial" panose="020B0604020202020204" pitchFamily="34" charset="0"/>
                      </a:endParaRPr>
                    </a:p>
                  </a:txBody>
                  <a:tcPr marL="7620" marR="7620" marT="7620" marB="0" anchor="ctr"/>
                </a:tc>
                <a:tc gridSpan="3">
                  <a:txBody>
                    <a:bodyPr/>
                    <a:lstStyle/>
                    <a:p>
                      <a:pPr algn="ctr" rtl="0" fontAlgn="ctr"/>
                      <a:r>
                        <a:rPr lang="da-DK" sz="1000" u="none" strike="noStrike">
                          <a:effectLst/>
                        </a:rPr>
                        <a:t>Beskæftigelsesfrekvens</a:t>
                      </a:r>
                      <a:endParaRPr lang="da-DK" sz="1000" b="0" i="0" u="none" strike="noStrike">
                        <a:solidFill>
                          <a:srgbClr val="404041"/>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348713769"/>
                  </a:ext>
                </a:extLst>
              </a:tr>
              <a:tr h="173281">
                <a:tc>
                  <a:txBody>
                    <a:bodyPr/>
                    <a:lstStyle/>
                    <a:p>
                      <a:pPr algn="l" rtl="0" fontAlgn="ctr"/>
                      <a:r>
                        <a:rPr lang="da-DK" sz="1000" u="none" strike="noStrike" dirty="0">
                          <a:effectLst/>
                        </a:rPr>
                        <a:t> Færdiggørelsesåret</a:t>
                      </a:r>
                      <a:endParaRPr lang="da-DK" sz="1000" b="1" i="0" u="none" strike="noStrike" dirty="0">
                        <a:solidFill>
                          <a:srgbClr val="FFFFFF"/>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2015</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31614465"/>
                  </a:ext>
                </a:extLst>
              </a:tr>
              <a:tr h="173281">
                <a:tc>
                  <a:txBody>
                    <a:bodyPr/>
                    <a:lstStyle/>
                    <a:p>
                      <a:pPr algn="l" rtl="0" fontAlgn="ctr"/>
                      <a:r>
                        <a:rPr lang="da-DK" sz="1000" u="none" strike="noStrike">
                          <a:effectLst/>
                        </a:rPr>
                        <a:t>AARHUS TECH</a:t>
                      </a:r>
                      <a:endParaRPr lang="da-DK" sz="1000" b="1" i="0" u="none" strike="noStrike">
                        <a:solidFill>
                          <a:srgbClr val="FFFFFF"/>
                        </a:solidFill>
                        <a:effectLst/>
                        <a:latin typeface="Arial" panose="020B0604020202020204" pitchFamily="34" charset="0"/>
                      </a:endParaRPr>
                    </a:p>
                  </a:txBody>
                  <a:tcPr marL="7620" marR="7620" marT="7620" marB="0" anchor="ctr"/>
                </a:tc>
                <a:tc>
                  <a:txBody>
                    <a:bodyPr/>
                    <a:lstStyle/>
                    <a:p>
                      <a:pPr algn="r" rtl="0" fontAlgn="ctr"/>
                      <a:r>
                        <a:rPr lang="da-DK" sz="1000" u="none" strike="noStrike">
                          <a:effectLst/>
                        </a:rPr>
                        <a:t>0,79</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000" u="none" strike="noStrike">
                          <a:effectLst/>
                        </a:rPr>
                        <a:t>0,79</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000" u="none" strike="noStrike">
                          <a:effectLst/>
                        </a:rPr>
                        <a:t>0,80</a:t>
                      </a:r>
                      <a:endParaRPr lang="da-DK" sz="1000" b="0" i="0" u="none" strike="noStrike">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935311935"/>
                  </a:ext>
                </a:extLst>
              </a:tr>
              <a:tr h="239899">
                <a:tc>
                  <a:txBody>
                    <a:bodyPr/>
                    <a:lstStyle/>
                    <a:p>
                      <a:pPr algn="l" rtl="0" fontAlgn="ctr"/>
                      <a:r>
                        <a:rPr lang="da-DK" sz="1000" u="none" strike="noStrike" dirty="0">
                          <a:effectLst/>
                        </a:rPr>
                        <a:t>Landsgennemsnittet</a:t>
                      </a:r>
                      <a:endParaRPr lang="da-DK" sz="1000" b="1" i="0" u="none" strike="noStrike" dirty="0">
                        <a:solidFill>
                          <a:srgbClr val="FFFFFF"/>
                        </a:solidFill>
                        <a:effectLst/>
                        <a:latin typeface="Arial" panose="020B0604020202020204" pitchFamily="34" charset="0"/>
                      </a:endParaRPr>
                    </a:p>
                  </a:txBody>
                  <a:tcPr marL="7620" marR="7620" marT="7620" marB="0" anchor="ctr"/>
                </a:tc>
                <a:tc>
                  <a:txBody>
                    <a:bodyPr/>
                    <a:lstStyle/>
                    <a:p>
                      <a:pPr algn="r" rtl="0" fontAlgn="ctr"/>
                      <a:r>
                        <a:rPr lang="da-DK" sz="1000" u="none" strike="noStrike">
                          <a:effectLst/>
                        </a:rPr>
                        <a:t>0,75</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000" u="none" strike="noStrike">
                          <a:effectLst/>
                        </a:rPr>
                        <a:t>0,77</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000" u="none" strike="noStrike" dirty="0">
                          <a:effectLst/>
                        </a:rPr>
                        <a:t>0,77</a:t>
                      </a:r>
                      <a:endParaRPr lang="da-DK" sz="1000" b="0" i="0" u="none" strike="noStrike" dirty="0">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887119615"/>
                  </a:ext>
                </a:extLst>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2889167094"/>
              </p:ext>
            </p:extLst>
          </p:nvPr>
        </p:nvGraphicFramePr>
        <p:xfrm>
          <a:off x="518726" y="3746068"/>
          <a:ext cx="7653672" cy="1440180"/>
        </p:xfrm>
        <a:graphic>
          <a:graphicData uri="http://schemas.openxmlformats.org/drawingml/2006/table">
            <a:tbl>
              <a:tblPr firstRow="1" firstCol="1" bandRow="1">
                <a:tableStyleId>{5C22544A-7EE6-4342-B048-85BDC9FD1C3A}</a:tableStyleId>
              </a:tblPr>
              <a:tblGrid>
                <a:gridCol w="2378034">
                  <a:extLst>
                    <a:ext uri="{9D8B030D-6E8A-4147-A177-3AD203B41FA5}">
                      <a16:colId xmlns:a16="http://schemas.microsoft.com/office/drawing/2014/main" val="3328030701"/>
                    </a:ext>
                  </a:extLst>
                </a:gridCol>
                <a:gridCol w="879273">
                  <a:extLst>
                    <a:ext uri="{9D8B030D-6E8A-4147-A177-3AD203B41FA5}">
                      <a16:colId xmlns:a16="http://schemas.microsoft.com/office/drawing/2014/main" val="683918050"/>
                    </a:ext>
                  </a:extLst>
                </a:gridCol>
                <a:gridCol w="879273">
                  <a:extLst>
                    <a:ext uri="{9D8B030D-6E8A-4147-A177-3AD203B41FA5}">
                      <a16:colId xmlns:a16="http://schemas.microsoft.com/office/drawing/2014/main" val="3801233697"/>
                    </a:ext>
                  </a:extLst>
                </a:gridCol>
                <a:gridCol w="879273">
                  <a:extLst>
                    <a:ext uri="{9D8B030D-6E8A-4147-A177-3AD203B41FA5}">
                      <a16:colId xmlns:a16="http://schemas.microsoft.com/office/drawing/2014/main" val="1159094154"/>
                    </a:ext>
                  </a:extLst>
                </a:gridCol>
                <a:gridCol w="879273">
                  <a:extLst>
                    <a:ext uri="{9D8B030D-6E8A-4147-A177-3AD203B41FA5}">
                      <a16:colId xmlns:a16="http://schemas.microsoft.com/office/drawing/2014/main" val="3677964431"/>
                    </a:ext>
                  </a:extLst>
                </a:gridCol>
                <a:gridCol w="879273">
                  <a:extLst>
                    <a:ext uri="{9D8B030D-6E8A-4147-A177-3AD203B41FA5}">
                      <a16:colId xmlns:a16="http://schemas.microsoft.com/office/drawing/2014/main" val="1304550956"/>
                    </a:ext>
                  </a:extLst>
                </a:gridCol>
                <a:gridCol w="879273">
                  <a:extLst>
                    <a:ext uri="{9D8B030D-6E8A-4147-A177-3AD203B41FA5}">
                      <a16:colId xmlns:a16="http://schemas.microsoft.com/office/drawing/2014/main" val="855706005"/>
                    </a:ext>
                  </a:extLst>
                </a:gridCol>
              </a:tblGrid>
              <a:tr h="495300">
                <a:tc gridSpan="7">
                  <a:txBody>
                    <a:bodyPr/>
                    <a:lstStyle/>
                    <a:p>
                      <a:pPr algn="l" rtl="0" fontAlgn="ctr"/>
                      <a:r>
                        <a:rPr lang="da-DK" sz="1100" u="none" strike="noStrike" dirty="0">
                          <a:effectLst/>
                        </a:rPr>
                        <a:t>Mål 4: Tilliden til og trivslen på erhvervsskolerne skal styrkes </a:t>
                      </a:r>
                      <a:endParaRPr lang="da-DK" sz="1100" b="1" i="0" u="none" strike="noStrike" dirty="0">
                        <a:solidFill>
                          <a:srgbClr val="FFFFFF"/>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842322697"/>
                  </a:ext>
                </a:extLst>
              </a:tr>
              <a:tr h="373380">
                <a:tc>
                  <a:txBody>
                    <a:bodyPr/>
                    <a:lstStyle/>
                    <a:p>
                      <a:pPr algn="l" rtl="0" fontAlgn="ctr"/>
                      <a:r>
                        <a:rPr lang="da-DK" sz="1000" u="none" strike="noStrike">
                          <a:effectLst/>
                        </a:rPr>
                        <a:t> </a:t>
                      </a:r>
                      <a:endParaRPr lang="da-DK" sz="1000" b="1" i="0" u="none" strike="noStrike">
                        <a:solidFill>
                          <a:srgbClr val="FFFFFF"/>
                        </a:solidFill>
                        <a:effectLst/>
                        <a:latin typeface="Arial" panose="020B0604020202020204" pitchFamily="34" charset="0"/>
                      </a:endParaRPr>
                    </a:p>
                  </a:txBody>
                  <a:tcPr marL="7620" marR="7620" marT="7620" marB="0" anchor="ctr"/>
                </a:tc>
                <a:tc gridSpan="3">
                  <a:txBody>
                    <a:bodyPr/>
                    <a:lstStyle/>
                    <a:p>
                      <a:pPr algn="ctr" rtl="0" fontAlgn="ctr"/>
                      <a:r>
                        <a:rPr lang="da-DK" sz="1000" u="none" strike="noStrike">
                          <a:effectLst/>
                        </a:rPr>
                        <a:t>Elevtrivsel</a:t>
                      </a:r>
                      <a:endParaRPr lang="da-DK" sz="1000" b="0" i="0" u="none" strike="noStrike">
                        <a:solidFill>
                          <a:srgbClr val="404041"/>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dirty="0">
                          <a:effectLst/>
                        </a:rPr>
                        <a:t>Virksomhedstrivsel</a:t>
                      </a:r>
                      <a:endParaRPr lang="da-DK" sz="1000" b="0" i="0" u="none" strike="noStrike" dirty="0">
                        <a:solidFill>
                          <a:srgbClr val="404041"/>
                        </a:solidFill>
                        <a:effectLst/>
                        <a:latin typeface="Arial" panose="020B0604020202020204" pitchFamily="34" charset="0"/>
                      </a:endParaRPr>
                    </a:p>
                  </a:txBody>
                  <a:tcPr marL="7620" marR="7620" marT="7620"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252506932"/>
                  </a:ext>
                </a:extLst>
              </a:tr>
              <a:tr h="190500">
                <a:tc>
                  <a:txBody>
                    <a:bodyPr/>
                    <a:lstStyle/>
                    <a:p>
                      <a:pPr algn="l" rtl="0" fontAlgn="ctr"/>
                      <a:r>
                        <a:rPr lang="da-DK" sz="1000" u="none" strike="noStrike">
                          <a:effectLst/>
                        </a:rPr>
                        <a:t> </a:t>
                      </a:r>
                      <a:endParaRPr lang="da-DK" sz="1000" b="1" i="0" u="none" strike="noStrike">
                        <a:solidFill>
                          <a:srgbClr val="FFFFFF"/>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7620" marR="7620" marT="7620"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833711051"/>
                  </a:ext>
                </a:extLst>
              </a:tr>
              <a:tr h="190500">
                <a:tc>
                  <a:txBody>
                    <a:bodyPr/>
                    <a:lstStyle/>
                    <a:p>
                      <a:pPr algn="l" rtl="0" fontAlgn="ctr"/>
                      <a:r>
                        <a:rPr lang="da-DK" sz="1000" u="none" strike="noStrike">
                          <a:effectLst/>
                        </a:rPr>
                        <a:t>AARHUS TECH</a:t>
                      </a:r>
                      <a:endParaRPr lang="da-DK" sz="1000" b="1" i="0" u="none" strike="noStrike">
                        <a:solidFill>
                          <a:srgbClr val="FFFFFF"/>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4,1</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7,3</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7,2</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7,3</a:t>
                      </a:r>
                      <a:endParaRPr lang="da-DK" sz="1100" b="0" i="0" u="none" strike="noStrike">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764400037"/>
                  </a:ext>
                </a:extLst>
              </a:tr>
              <a:tr h="190500">
                <a:tc>
                  <a:txBody>
                    <a:bodyPr/>
                    <a:lstStyle/>
                    <a:p>
                      <a:pPr algn="l" rtl="0" fontAlgn="ctr"/>
                      <a:r>
                        <a:rPr lang="da-DK" sz="1000" u="none" strike="noStrike">
                          <a:effectLst/>
                        </a:rPr>
                        <a:t>Landsgennemsnittet</a:t>
                      </a:r>
                      <a:endParaRPr lang="da-DK" sz="1000" b="1" i="0" u="none" strike="noStrike">
                        <a:solidFill>
                          <a:srgbClr val="FFFFFF"/>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4,0</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7,5</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a:effectLst/>
                        </a:rPr>
                        <a:t>7,5</a:t>
                      </a:r>
                      <a:endParaRPr lang="da-DK" sz="1100" b="0" i="0" u="none" strike="noStrike">
                        <a:solidFill>
                          <a:srgbClr val="404041"/>
                        </a:solidFill>
                        <a:effectLst/>
                        <a:latin typeface="Arial" panose="020B0604020202020204" pitchFamily="34" charset="0"/>
                      </a:endParaRPr>
                    </a:p>
                  </a:txBody>
                  <a:tcPr marL="7620" marR="7620" marT="7620" marB="0" anchor="ctr"/>
                </a:tc>
                <a:tc>
                  <a:txBody>
                    <a:bodyPr/>
                    <a:lstStyle/>
                    <a:p>
                      <a:pPr algn="r" rtl="0" fontAlgn="ctr"/>
                      <a:r>
                        <a:rPr lang="da-DK" sz="1100" u="none" strike="noStrike" dirty="0">
                          <a:effectLst/>
                        </a:rPr>
                        <a:t>7,6</a:t>
                      </a:r>
                      <a:endParaRPr lang="da-DK" sz="1100" b="0" i="0" u="none" strike="noStrike" dirty="0">
                        <a:solidFill>
                          <a:srgbClr val="40404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037453779"/>
                  </a:ext>
                </a:extLst>
              </a:tr>
            </a:tbl>
          </a:graphicData>
        </a:graphic>
      </p:graphicFrame>
      <p:sp>
        <p:nvSpPr>
          <p:cNvPr id="9" name="Tekstfelt 8"/>
          <p:cNvSpPr txBox="1"/>
          <p:nvPr/>
        </p:nvSpPr>
        <p:spPr>
          <a:xfrm>
            <a:off x="533803" y="2924944"/>
            <a:ext cx="7566590" cy="523220"/>
          </a:xfrm>
          <a:prstGeom prst="rect">
            <a:avLst/>
          </a:prstGeom>
          <a:noFill/>
        </p:spPr>
        <p:txBody>
          <a:bodyPr wrap="square" rtlCol="0">
            <a:spAutoFit/>
          </a:bodyPr>
          <a:lstStyle/>
          <a:p>
            <a:r>
              <a:rPr lang="da-DK" sz="1400" dirty="0"/>
              <a:t>Overgangsfrekvensen fra uddannelse til beskæftigelse for elever fra AARHUS TECH er bedre end landsgennemsnittet, og vi når dermed målet. </a:t>
            </a:r>
            <a:r>
              <a:rPr lang="da-DK" sz="1400" b="1" dirty="0">
                <a:solidFill>
                  <a:srgbClr val="00B050"/>
                </a:solidFill>
              </a:rPr>
              <a:t>√</a:t>
            </a:r>
            <a:r>
              <a:rPr lang="da-DK" sz="1400" dirty="0"/>
              <a:t> </a:t>
            </a:r>
          </a:p>
        </p:txBody>
      </p:sp>
      <p:sp>
        <p:nvSpPr>
          <p:cNvPr id="11" name="Tekstfelt 10"/>
          <p:cNvSpPr txBox="1"/>
          <p:nvPr/>
        </p:nvSpPr>
        <p:spPr>
          <a:xfrm>
            <a:off x="518726" y="5380766"/>
            <a:ext cx="7653671" cy="738664"/>
          </a:xfrm>
          <a:prstGeom prst="rect">
            <a:avLst/>
          </a:prstGeom>
          <a:noFill/>
        </p:spPr>
        <p:txBody>
          <a:bodyPr wrap="square" rtlCol="0">
            <a:spAutoFit/>
          </a:bodyPr>
          <a:lstStyle/>
          <a:p>
            <a:r>
              <a:rPr lang="da-DK" sz="1400" dirty="0"/>
              <a:t>Elevtrivslen på AARHUS TECH er lig landsgennemsnittet, og vi når dermed målet </a:t>
            </a:r>
            <a:r>
              <a:rPr lang="da-DK" sz="1400" b="1" dirty="0">
                <a:solidFill>
                  <a:srgbClr val="00B050"/>
                </a:solidFill>
              </a:rPr>
              <a:t>√</a:t>
            </a:r>
            <a:r>
              <a:rPr lang="da-DK" sz="1400" dirty="0"/>
              <a:t> </a:t>
            </a:r>
          </a:p>
          <a:p>
            <a:r>
              <a:rPr lang="da-DK" sz="1400" dirty="0"/>
              <a:t>Virksomhedstrivslen har gennem tre år ligget under landsgennemsnittet, og vi når dermed ikke målet. </a:t>
            </a:r>
            <a:r>
              <a:rPr lang="da-DK" sz="1400" b="1" dirty="0">
                <a:solidFill>
                  <a:srgbClr val="FF3300"/>
                </a:solidFill>
              </a:rPr>
              <a:t>÷</a:t>
            </a:r>
            <a:endParaRPr lang="da-DK" sz="1400" dirty="0"/>
          </a:p>
        </p:txBody>
      </p:sp>
    </p:spTree>
    <p:extLst>
      <p:ext uri="{BB962C8B-B14F-4D97-AF65-F5344CB8AC3E}">
        <p14:creationId xmlns:p14="http://schemas.microsoft.com/office/powerpoint/2010/main" val="4254977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udviklingsopgaver Erhvervsuddannelserne 2019/2020:  </a:t>
            </a:r>
          </a:p>
        </p:txBody>
      </p:sp>
      <p:sp>
        <p:nvSpPr>
          <p:cNvPr id="3" name="Pladsholder til indhold 2"/>
          <p:cNvSpPr>
            <a:spLocks noGrp="1"/>
          </p:cNvSpPr>
          <p:nvPr>
            <p:ph idx="1"/>
          </p:nvPr>
        </p:nvSpPr>
        <p:spPr>
          <a:xfrm>
            <a:off x="539552" y="1844824"/>
            <a:ext cx="7848872" cy="4121139"/>
          </a:xfrm>
        </p:spPr>
        <p:txBody>
          <a:bodyPr>
            <a:normAutofit fontScale="92500" lnSpcReduction="10000"/>
          </a:bodyPr>
          <a:lstStyle/>
          <a:p>
            <a:r>
              <a:rPr lang="da-DK" dirty="0"/>
              <a:t>I skoleåret 2019/2020 har der især været fokus på følgende udviklingsopgaver:</a:t>
            </a:r>
          </a:p>
          <a:p>
            <a:r>
              <a:rPr lang="da-DK" dirty="0"/>
              <a:t>Forbedre virksomhedstilfredsheden (tema for årets selvevaluering). Virksomhederne skal fremover vide mere om hvad deres elever arbejder med på skoleophold, og generelt have en bedre oplevelse af samarbejdet med skolen. Se den fulde selvevaluering: </a:t>
            </a:r>
            <a:r>
              <a:rPr lang="da-DK" dirty="0">
                <a:hlinkClick r:id="rId2"/>
              </a:rPr>
              <a:t>https://aarhustech.dk/om-aarhus-techkontakt/generel-information/kvalitet-paa-aarhus-tech/opfoelgningsplaner</a:t>
            </a:r>
            <a:endParaRPr lang="da-DK" dirty="0"/>
          </a:p>
          <a:p>
            <a:r>
              <a:rPr lang="da-DK" dirty="0"/>
              <a:t>Færre af vores grundforløbselever skal afbryde deres uddannelse. .. Se skolens procedure for opfølgning på afbrud </a:t>
            </a:r>
            <a:r>
              <a:rPr lang="da-DK" dirty="0">
                <a:hlinkClick r:id="rId3"/>
              </a:rPr>
              <a:t>https://aarhustech.dk/om-aarhus-techkontakt/generel-information/kvalitet-paa-aarhus-tech/resultater/gennemfoerelse-og-frafald</a:t>
            </a:r>
            <a:r>
              <a:rPr lang="da-DK" dirty="0"/>
              <a:t>.</a:t>
            </a:r>
          </a:p>
          <a:p>
            <a:pPr marL="0" indent="0">
              <a:buNone/>
            </a:pPr>
            <a:r>
              <a:rPr lang="da-DK" dirty="0"/>
              <a:t> </a:t>
            </a:r>
          </a:p>
        </p:txBody>
      </p:sp>
    </p:spTree>
    <p:extLst>
      <p:ext uri="{BB962C8B-B14F-4D97-AF65-F5344CB8AC3E}">
        <p14:creationId xmlns:p14="http://schemas.microsoft.com/office/powerpoint/2010/main" val="3998162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Kvalitetsmålene for gymnasiale uddannelser:  </a:t>
            </a:r>
          </a:p>
        </p:txBody>
      </p:sp>
      <p:sp>
        <p:nvSpPr>
          <p:cNvPr id="3" name="Pladsholder til indhold 2"/>
          <p:cNvSpPr>
            <a:spLocks noGrp="1"/>
          </p:cNvSpPr>
          <p:nvPr>
            <p:ph idx="1"/>
          </p:nvPr>
        </p:nvSpPr>
        <p:spPr>
          <a:xfrm>
            <a:off x="539552" y="2276872"/>
            <a:ext cx="7560840" cy="3977123"/>
          </a:xfrm>
        </p:spPr>
        <p:txBody>
          <a:bodyPr>
            <a:normAutofit/>
          </a:bodyPr>
          <a:lstStyle/>
          <a:p>
            <a:pPr marL="0" indent="0">
              <a:buNone/>
            </a:pPr>
            <a:r>
              <a:rPr lang="da-DK" sz="2400" dirty="0">
                <a:solidFill>
                  <a:schemeClr val="tx1"/>
                </a:solidFill>
              </a:rPr>
              <a:t>De overordnede kvalitetsmål for de gymnasiale uddannelser:</a:t>
            </a:r>
          </a:p>
          <a:p>
            <a:r>
              <a:rPr lang="da-DK" sz="2400" b="1" dirty="0">
                <a:solidFill>
                  <a:schemeClr val="tx1"/>
                </a:solidFill>
              </a:rPr>
              <a:t>Eksamensresultat </a:t>
            </a:r>
          </a:p>
          <a:p>
            <a:r>
              <a:rPr lang="da-DK" sz="2400" b="1" dirty="0">
                <a:solidFill>
                  <a:schemeClr val="tx1"/>
                </a:solidFill>
              </a:rPr>
              <a:t>Institutionens løfteevne (Socioøkonomisk reference set i forhold til eksamensresultat). </a:t>
            </a:r>
          </a:p>
          <a:p>
            <a:r>
              <a:rPr lang="da-DK" sz="2400" b="1" dirty="0">
                <a:solidFill>
                  <a:schemeClr val="tx1"/>
                </a:solidFill>
              </a:rPr>
              <a:t>Overgangsfrekvens. Elevernes overgang til en videregående uddannelse. </a:t>
            </a:r>
          </a:p>
          <a:p>
            <a:r>
              <a:rPr lang="da-DK" sz="2400" b="1" dirty="0">
                <a:solidFill>
                  <a:schemeClr val="tx1"/>
                </a:solidFill>
              </a:rPr>
              <a:t>Trivselsindikatorer - elevtrivsel</a:t>
            </a:r>
          </a:p>
          <a:p>
            <a:endParaRPr lang="da-DK" dirty="0"/>
          </a:p>
          <a:p>
            <a:pPr marL="0" indent="0">
              <a:buNone/>
            </a:pPr>
            <a:endParaRPr lang="da-DK" dirty="0"/>
          </a:p>
        </p:txBody>
      </p:sp>
    </p:spTree>
    <p:extLst>
      <p:ext uri="{BB962C8B-B14F-4D97-AF65-F5344CB8AC3E}">
        <p14:creationId xmlns:p14="http://schemas.microsoft.com/office/powerpoint/2010/main" val="23620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1"/>
            <a:ext cx="6192687" cy="792089"/>
          </a:xfrm>
        </p:spPr>
        <p:txBody>
          <a:bodyPr>
            <a:normAutofit fontScale="90000"/>
          </a:bodyPr>
          <a:lstStyle/>
          <a:p>
            <a:r>
              <a:rPr lang="da-DK" dirty="0"/>
              <a:t>Kvalitetsmålene for gymnasiale uddannelser:  </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2990329886"/>
              </p:ext>
            </p:extLst>
          </p:nvPr>
        </p:nvGraphicFramePr>
        <p:xfrm>
          <a:off x="539552" y="1569874"/>
          <a:ext cx="7771210" cy="1500130"/>
        </p:xfrm>
        <a:graphic>
          <a:graphicData uri="http://schemas.openxmlformats.org/drawingml/2006/table">
            <a:tbl>
              <a:tblPr firstRow="1" firstCol="1" bandRow="1">
                <a:tableStyleId>{5C22544A-7EE6-4342-B048-85BDC9FD1C3A}</a:tableStyleId>
              </a:tblPr>
              <a:tblGrid>
                <a:gridCol w="1636045">
                  <a:extLst>
                    <a:ext uri="{9D8B030D-6E8A-4147-A177-3AD203B41FA5}">
                      <a16:colId xmlns:a16="http://schemas.microsoft.com/office/drawing/2014/main" val="1710533095"/>
                    </a:ext>
                  </a:extLst>
                </a:gridCol>
                <a:gridCol w="681685">
                  <a:extLst>
                    <a:ext uri="{9D8B030D-6E8A-4147-A177-3AD203B41FA5}">
                      <a16:colId xmlns:a16="http://schemas.microsoft.com/office/drawing/2014/main" val="353847229"/>
                    </a:ext>
                  </a:extLst>
                </a:gridCol>
                <a:gridCol w="681685">
                  <a:extLst>
                    <a:ext uri="{9D8B030D-6E8A-4147-A177-3AD203B41FA5}">
                      <a16:colId xmlns:a16="http://schemas.microsoft.com/office/drawing/2014/main" val="2286677347"/>
                    </a:ext>
                  </a:extLst>
                </a:gridCol>
                <a:gridCol w="681685">
                  <a:extLst>
                    <a:ext uri="{9D8B030D-6E8A-4147-A177-3AD203B41FA5}">
                      <a16:colId xmlns:a16="http://schemas.microsoft.com/office/drawing/2014/main" val="479430548"/>
                    </a:ext>
                  </a:extLst>
                </a:gridCol>
                <a:gridCol w="681685">
                  <a:extLst>
                    <a:ext uri="{9D8B030D-6E8A-4147-A177-3AD203B41FA5}">
                      <a16:colId xmlns:a16="http://schemas.microsoft.com/office/drawing/2014/main" val="2727714532"/>
                    </a:ext>
                  </a:extLst>
                </a:gridCol>
                <a:gridCol w="681685">
                  <a:extLst>
                    <a:ext uri="{9D8B030D-6E8A-4147-A177-3AD203B41FA5}">
                      <a16:colId xmlns:a16="http://schemas.microsoft.com/office/drawing/2014/main" val="1539187982"/>
                    </a:ext>
                  </a:extLst>
                </a:gridCol>
                <a:gridCol w="681685">
                  <a:extLst>
                    <a:ext uri="{9D8B030D-6E8A-4147-A177-3AD203B41FA5}">
                      <a16:colId xmlns:a16="http://schemas.microsoft.com/office/drawing/2014/main" val="1866643464"/>
                    </a:ext>
                  </a:extLst>
                </a:gridCol>
                <a:gridCol w="681685">
                  <a:extLst>
                    <a:ext uri="{9D8B030D-6E8A-4147-A177-3AD203B41FA5}">
                      <a16:colId xmlns:a16="http://schemas.microsoft.com/office/drawing/2014/main" val="1952011579"/>
                    </a:ext>
                  </a:extLst>
                </a:gridCol>
                <a:gridCol w="681685">
                  <a:extLst>
                    <a:ext uri="{9D8B030D-6E8A-4147-A177-3AD203B41FA5}">
                      <a16:colId xmlns:a16="http://schemas.microsoft.com/office/drawing/2014/main" val="1446144390"/>
                    </a:ext>
                  </a:extLst>
                </a:gridCol>
                <a:gridCol w="681685">
                  <a:extLst>
                    <a:ext uri="{9D8B030D-6E8A-4147-A177-3AD203B41FA5}">
                      <a16:colId xmlns:a16="http://schemas.microsoft.com/office/drawing/2014/main" val="192650464"/>
                    </a:ext>
                  </a:extLst>
                </a:gridCol>
              </a:tblGrid>
              <a:tr h="313214">
                <a:tc gridSpan="10">
                  <a:txBody>
                    <a:bodyPr/>
                    <a:lstStyle/>
                    <a:p>
                      <a:pPr algn="l" rtl="0" fontAlgn="t"/>
                      <a:r>
                        <a:rPr lang="da-DK" sz="1000" u="none" strike="noStrike" dirty="0">
                          <a:effectLst/>
                        </a:rPr>
                        <a:t>Mål 1: Gennemsnitligt eksamensresultat </a:t>
                      </a:r>
                      <a:endParaRPr lang="da-DK" sz="1000" b="1" i="0" u="none" strike="noStrike" dirty="0">
                        <a:solidFill>
                          <a:srgbClr val="FFFFFF"/>
                        </a:solidFill>
                        <a:effectLst/>
                        <a:latin typeface="Arial" panose="020B0604020202020204" pitchFamily="34" charset="0"/>
                      </a:endParaRPr>
                    </a:p>
                  </a:txBody>
                  <a:tcPr marL="8242" marR="8242" marT="8242" marB="0"/>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318548090"/>
                  </a:ext>
                </a:extLst>
              </a:tr>
              <a:tr h="420366">
                <a:tc>
                  <a:txBody>
                    <a:bodyPr/>
                    <a:lstStyle/>
                    <a:p>
                      <a:pPr algn="l" rtl="0" fontAlgn="ctr"/>
                      <a:r>
                        <a:rPr lang="da-DK" sz="1000" u="none" strike="noStrike">
                          <a:effectLst/>
                        </a:rPr>
                        <a:t> </a:t>
                      </a:r>
                      <a:endParaRPr lang="da-DK" sz="1000" b="1" i="0" u="none" strike="noStrike">
                        <a:solidFill>
                          <a:srgbClr val="FFFFFF"/>
                        </a:solidFill>
                        <a:effectLst/>
                        <a:latin typeface="Arial" panose="020B0604020202020204" pitchFamily="34" charset="0"/>
                      </a:endParaRPr>
                    </a:p>
                  </a:txBody>
                  <a:tcPr marL="8242" marR="8242" marT="8242" marB="0" anchor="ctr"/>
                </a:tc>
                <a:tc gridSpan="3">
                  <a:txBody>
                    <a:bodyPr/>
                    <a:lstStyle/>
                    <a:p>
                      <a:pPr algn="ctr" rtl="0" fontAlgn="ctr"/>
                      <a:r>
                        <a:rPr lang="da-DK" sz="1000" u="none" strike="noStrike" dirty="0">
                          <a:effectLst/>
                        </a:rPr>
                        <a:t>Teknisk studentereksamen (Htx)</a:t>
                      </a:r>
                      <a:endParaRPr lang="da-DK" sz="1000" b="0" i="0" u="none" strike="noStrike" dirty="0">
                        <a:solidFill>
                          <a:srgbClr val="404041"/>
                        </a:solidFill>
                        <a:effectLst/>
                        <a:latin typeface="Arial" panose="020B0604020202020204" pitchFamily="34" charset="0"/>
                      </a:endParaRPr>
                    </a:p>
                  </a:txBody>
                  <a:tcPr marL="8242" marR="8242" marT="8242"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a:effectLst/>
                        </a:rPr>
                        <a:t>Almen studentereksamen (Stx)</a:t>
                      </a:r>
                      <a:endParaRPr lang="da-DK" sz="1000" b="0" i="0" u="none" strike="noStrike">
                        <a:solidFill>
                          <a:srgbClr val="404041"/>
                        </a:solidFill>
                        <a:effectLst/>
                        <a:latin typeface="Arial" panose="020B0604020202020204" pitchFamily="34" charset="0"/>
                      </a:endParaRPr>
                    </a:p>
                  </a:txBody>
                  <a:tcPr marL="8242" marR="8242" marT="8242"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dirty="0">
                          <a:effectLst/>
                        </a:rPr>
                        <a:t>Højere forberedelseseksamen (Hf)</a:t>
                      </a:r>
                      <a:endParaRPr lang="da-DK" sz="1000" b="0" i="0" u="none" strike="noStrike" dirty="0">
                        <a:solidFill>
                          <a:srgbClr val="404041"/>
                        </a:solidFill>
                        <a:effectLst/>
                        <a:latin typeface="Arial" panose="020B0604020202020204" pitchFamily="34" charset="0"/>
                      </a:endParaRPr>
                    </a:p>
                  </a:txBody>
                  <a:tcPr marL="8242" marR="8242" marT="8242"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714254695"/>
                  </a:ext>
                </a:extLst>
              </a:tr>
              <a:tr h="173092">
                <a:tc>
                  <a:txBody>
                    <a:bodyPr/>
                    <a:lstStyle/>
                    <a:p>
                      <a:pPr algn="l" rtl="0" fontAlgn="ctr"/>
                      <a:r>
                        <a:rPr lang="da-DK" sz="1000" u="none" strike="noStrike" dirty="0">
                          <a:effectLst/>
                        </a:rPr>
                        <a:t> </a:t>
                      </a:r>
                      <a:r>
                        <a:rPr lang="da-DK" sz="1000" u="none" strike="noStrike" dirty="0" err="1">
                          <a:effectLst/>
                        </a:rPr>
                        <a:t>Bevisår</a:t>
                      </a:r>
                      <a:endParaRPr lang="da-DK" sz="1000" b="1" i="0" u="none" strike="noStrike" dirty="0">
                        <a:solidFill>
                          <a:srgbClr val="FFFFFF"/>
                        </a:solidFill>
                        <a:effectLst/>
                        <a:latin typeface="Arial" panose="020B0604020202020204" pitchFamily="34" charset="0"/>
                      </a:endParaRPr>
                    </a:p>
                  </a:txBody>
                  <a:tcPr marL="8242" marR="8242" marT="8242" marB="0" anchor="ctr"/>
                </a:tc>
                <a:tc>
                  <a:txBody>
                    <a:bodyPr/>
                    <a:lstStyle/>
                    <a:p>
                      <a:pPr algn="ctr" rtl="0" fontAlgn="ctr"/>
                      <a:r>
                        <a:rPr lang="da-DK" sz="1000" u="none" strike="noStrike" dirty="0">
                          <a:effectLst/>
                        </a:rPr>
                        <a:t>2017</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dirty="0">
                          <a:effectLst/>
                        </a:rPr>
                        <a:t>2018</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2017</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2018</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ctr" rtl="0" fontAlgn="ctr"/>
                      <a:r>
                        <a:rPr lang="da-DK" sz="1000" u="none" strike="noStrike">
                          <a:effectLst/>
                        </a:rPr>
                        <a:t>2019</a:t>
                      </a:r>
                      <a:endParaRPr lang="da-DK" sz="1000" b="0" i="0" u="none" strike="noStrike">
                        <a:solidFill>
                          <a:srgbClr val="404041"/>
                        </a:solidFill>
                        <a:effectLst/>
                        <a:latin typeface="Arial" panose="020B0604020202020204" pitchFamily="34" charset="0"/>
                      </a:endParaRPr>
                    </a:p>
                  </a:txBody>
                  <a:tcPr marL="8242" marR="8242" marT="8242" marB="0" anchor="ctr"/>
                </a:tc>
                <a:extLst>
                  <a:ext uri="{0D108BD9-81ED-4DB2-BD59-A6C34878D82A}">
                    <a16:rowId xmlns:a16="http://schemas.microsoft.com/office/drawing/2014/main" val="766192590"/>
                  </a:ext>
                </a:extLst>
              </a:tr>
              <a:tr h="296729">
                <a:tc>
                  <a:txBody>
                    <a:bodyPr/>
                    <a:lstStyle/>
                    <a:p>
                      <a:pPr algn="l" rtl="0" fontAlgn="ctr"/>
                      <a:r>
                        <a:rPr lang="da-DK" sz="1000" u="none" strike="noStrike">
                          <a:effectLst/>
                        </a:rPr>
                        <a:t>AARHUS GYM.</a:t>
                      </a:r>
                      <a:endParaRPr lang="da-DK" sz="1000" b="1" i="0" u="none" strike="noStrike">
                        <a:solidFill>
                          <a:srgbClr val="FFFFFF"/>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7,7</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7,7</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8,0</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6,4</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6,6</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5,8</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5,5</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6,0</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4,9</a:t>
                      </a:r>
                      <a:endParaRPr lang="da-DK" sz="1000" b="0" i="0" u="none" strike="noStrike">
                        <a:solidFill>
                          <a:srgbClr val="404041"/>
                        </a:solidFill>
                        <a:effectLst/>
                        <a:latin typeface="Arial" panose="020B0604020202020204" pitchFamily="34" charset="0"/>
                      </a:endParaRPr>
                    </a:p>
                  </a:txBody>
                  <a:tcPr marL="8242" marR="8242" marT="8242" marB="0" anchor="ctr"/>
                </a:tc>
                <a:extLst>
                  <a:ext uri="{0D108BD9-81ED-4DB2-BD59-A6C34878D82A}">
                    <a16:rowId xmlns:a16="http://schemas.microsoft.com/office/drawing/2014/main" val="2087247182"/>
                  </a:ext>
                </a:extLst>
              </a:tr>
              <a:tr h="296729">
                <a:tc>
                  <a:txBody>
                    <a:bodyPr/>
                    <a:lstStyle/>
                    <a:p>
                      <a:pPr algn="l" rtl="0" fontAlgn="ctr"/>
                      <a:r>
                        <a:rPr lang="da-DK" sz="1000" u="none" strike="noStrike">
                          <a:effectLst/>
                        </a:rPr>
                        <a:t>Landsgennemsnittet</a:t>
                      </a:r>
                      <a:endParaRPr lang="da-DK" sz="1000" b="1" i="0" u="none" strike="noStrike">
                        <a:solidFill>
                          <a:srgbClr val="FFFFFF"/>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7,5</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7,5</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7,5</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7,4</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7,4</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7,4</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a:effectLst/>
                        </a:rPr>
                        <a:t>6,1</a:t>
                      </a:r>
                      <a:endParaRPr lang="da-DK" sz="1000" b="0" i="0" u="none" strike="noStrike">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6,1</a:t>
                      </a:r>
                      <a:endParaRPr lang="da-DK" sz="1000" b="0" i="0" u="none" strike="noStrike" dirty="0">
                        <a:solidFill>
                          <a:srgbClr val="404041"/>
                        </a:solidFill>
                        <a:effectLst/>
                        <a:latin typeface="Arial" panose="020B0604020202020204" pitchFamily="34" charset="0"/>
                      </a:endParaRPr>
                    </a:p>
                  </a:txBody>
                  <a:tcPr marL="8242" marR="8242" marT="8242" marB="0" anchor="ctr"/>
                </a:tc>
                <a:tc>
                  <a:txBody>
                    <a:bodyPr/>
                    <a:lstStyle/>
                    <a:p>
                      <a:pPr algn="r" rtl="0" fontAlgn="ctr"/>
                      <a:r>
                        <a:rPr lang="da-DK" sz="1000" u="none" strike="noStrike" dirty="0">
                          <a:effectLst/>
                        </a:rPr>
                        <a:t>6,1</a:t>
                      </a:r>
                      <a:endParaRPr lang="da-DK" sz="1000" b="0" i="0" u="none" strike="noStrike" dirty="0">
                        <a:solidFill>
                          <a:srgbClr val="404041"/>
                        </a:solidFill>
                        <a:effectLst/>
                        <a:latin typeface="Arial" panose="020B0604020202020204" pitchFamily="34" charset="0"/>
                      </a:endParaRPr>
                    </a:p>
                  </a:txBody>
                  <a:tcPr marL="8242" marR="8242" marT="8242" marB="0" anchor="ctr"/>
                </a:tc>
                <a:extLst>
                  <a:ext uri="{0D108BD9-81ED-4DB2-BD59-A6C34878D82A}">
                    <a16:rowId xmlns:a16="http://schemas.microsoft.com/office/drawing/2014/main" val="1449899692"/>
                  </a:ext>
                </a:extLst>
              </a:tr>
            </a:tbl>
          </a:graphicData>
        </a:graphic>
      </p:graphicFrame>
      <p:sp>
        <p:nvSpPr>
          <p:cNvPr id="6" name="Tekstfelt 5">
            <a:extLst>
              <a:ext uri="{FF2B5EF4-FFF2-40B4-BE49-F238E27FC236}">
                <a16:creationId xmlns:a16="http://schemas.microsoft.com/office/drawing/2014/main" id="{A80ACC5F-081B-4A21-B7FA-EF8B1341B6A3}"/>
              </a:ext>
            </a:extLst>
          </p:cNvPr>
          <p:cNvSpPr txBox="1"/>
          <p:nvPr/>
        </p:nvSpPr>
        <p:spPr>
          <a:xfrm>
            <a:off x="545202" y="3271855"/>
            <a:ext cx="8419285" cy="698717"/>
          </a:xfrm>
          <a:prstGeom prst="rect">
            <a:avLst/>
          </a:prstGeom>
          <a:noFill/>
        </p:spPr>
        <p:txBody>
          <a:bodyPr wrap="square" rtlCol="0">
            <a:spAutoFit/>
          </a:bodyPr>
          <a:lstStyle/>
          <a:p>
            <a:pPr>
              <a:lnSpc>
                <a:spcPct val="150000"/>
              </a:lnSpc>
            </a:pPr>
            <a:r>
              <a:rPr lang="da-DK" sz="1400" dirty="0"/>
              <a:t>Resultatet for HTX-uddannelsen er bedre end landstallet for uddannelsen. Mens resultatet for både HF og STX ligger under landstallet. Således når vi målet for vores HTX-elever men ikke for STX og HF.</a:t>
            </a:r>
          </a:p>
        </p:txBody>
      </p:sp>
      <p:graphicFrame>
        <p:nvGraphicFramePr>
          <p:cNvPr id="9" name="Tabel 8">
            <a:extLst>
              <a:ext uri="{FF2B5EF4-FFF2-40B4-BE49-F238E27FC236}">
                <a16:creationId xmlns:a16="http://schemas.microsoft.com/office/drawing/2014/main" id="{AF155E4A-0311-4D0C-BFA0-758FB47D00A8}"/>
              </a:ext>
            </a:extLst>
          </p:cNvPr>
          <p:cNvGraphicFramePr>
            <a:graphicFrameLocks noGrp="1"/>
          </p:cNvGraphicFramePr>
          <p:nvPr>
            <p:extLst>
              <p:ext uri="{D42A27DB-BD31-4B8C-83A1-F6EECF244321}">
                <p14:modId xmlns:p14="http://schemas.microsoft.com/office/powerpoint/2010/main" val="3312269468"/>
              </p:ext>
            </p:extLst>
          </p:nvPr>
        </p:nvGraphicFramePr>
        <p:xfrm>
          <a:off x="546448" y="4081694"/>
          <a:ext cx="7771213" cy="1744345"/>
        </p:xfrm>
        <a:graphic>
          <a:graphicData uri="http://schemas.openxmlformats.org/drawingml/2006/table">
            <a:tbl>
              <a:tblPr firstCol="1">
                <a:tableStyleId>{5C22544A-7EE6-4342-B048-85BDC9FD1C3A}</a:tableStyleId>
              </a:tblPr>
              <a:tblGrid>
                <a:gridCol w="1096930">
                  <a:extLst>
                    <a:ext uri="{9D8B030D-6E8A-4147-A177-3AD203B41FA5}">
                      <a16:colId xmlns:a16="http://schemas.microsoft.com/office/drawing/2014/main" val="1759102924"/>
                    </a:ext>
                  </a:extLst>
                </a:gridCol>
                <a:gridCol w="741587">
                  <a:extLst>
                    <a:ext uri="{9D8B030D-6E8A-4147-A177-3AD203B41FA5}">
                      <a16:colId xmlns:a16="http://schemas.microsoft.com/office/drawing/2014/main" val="1777001226"/>
                    </a:ext>
                  </a:extLst>
                </a:gridCol>
                <a:gridCol w="741587">
                  <a:extLst>
                    <a:ext uri="{9D8B030D-6E8A-4147-A177-3AD203B41FA5}">
                      <a16:colId xmlns:a16="http://schemas.microsoft.com/office/drawing/2014/main" val="1689068428"/>
                    </a:ext>
                  </a:extLst>
                </a:gridCol>
                <a:gridCol w="741587">
                  <a:extLst>
                    <a:ext uri="{9D8B030D-6E8A-4147-A177-3AD203B41FA5}">
                      <a16:colId xmlns:a16="http://schemas.microsoft.com/office/drawing/2014/main" val="1478396346"/>
                    </a:ext>
                  </a:extLst>
                </a:gridCol>
                <a:gridCol w="741587">
                  <a:extLst>
                    <a:ext uri="{9D8B030D-6E8A-4147-A177-3AD203B41FA5}">
                      <a16:colId xmlns:a16="http://schemas.microsoft.com/office/drawing/2014/main" val="1806350506"/>
                    </a:ext>
                  </a:extLst>
                </a:gridCol>
                <a:gridCol w="741587">
                  <a:extLst>
                    <a:ext uri="{9D8B030D-6E8A-4147-A177-3AD203B41FA5}">
                      <a16:colId xmlns:a16="http://schemas.microsoft.com/office/drawing/2014/main" val="1838255588"/>
                    </a:ext>
                  </a:extLst>
                </a:gridCol>
                <a:gridCol w="741587">
                  <a:extLst>
                    <a:ext uri="{9D8B030D-6E8A-4147-A177-3AD203B41FA5}">
                      <a16:colId xmlns:a16="http://schemas.microsoft.com/office/drawing/2014/main" val="3752245390"/>
                    </a:ext>
                  </a:extLst>
                </a:gridCol>
                <a:gridCol w="741587">
                  <a:extLst>
                    <a:ext uri="{9D8B030D-6E8A-4147-A177-3AD203B41FA5}">
                      <a16:colId xmlns:a16="http://schemas.microsoft.com/office/drawing/2014/main" val="2418516166"/>
                    </a:ext>
                  </a:extLst>
                </a:gridCol>
                <a:gridCol w="741587">
                  <a:extLst>
                    <a:ext uri="{9D8B030D-6E8A-4147-A177-3AD203B41FA5}">
                      <a16:colId xmlns:a16="http://schemas.microsoft.com/office/drawing/2014/main" val="467463941"/>
                    </a:ext>
                  </a:extLst>
                </a:gridCol>
                <a:gridCol w="741587">
                  <a:extLst>
                    <a:ext uri="{9D8B030D-6E8A-4147-A177-3AD203B41FA5}">
                      <a16:colId xmlns:a16="http://schemas.microsoft.com/office/drawing/2014/main" val="4270714603"/>
                    </a:ext>
                  </a:extLst>
                </a:gridCol>
              </a:tblGrid>
              <a:tr h="355600">
                <a:tc gridSpan="10">
                  <a:txBody>
                    <a:bodyPr/>
                    <a:lstStyle/>
                    <a:p>
                      <a:pPr algn="l" rtl="0" fontAlgn="t"/>
                      <a:r>
                        <a:rPr lang="da-DK" sz="1100" u="none" strike="noStrike" dirty="0">
                          <a:effectLst/>
                        </a:rPr>
                        <a:t>Mål 3: Overgangsfrekvens - til videregående uddannelse (overgang til uddannelse 27 måneder efter fuldført gymnasial uddannelse) </a:t>
                      </a:r>
                      <a:br>
                        <a:rPr lang="da-DK" sz="1100" u="none" strike="noStrike" dirty="0">
                          <a:effectLst/>
                        </a:rPr>
                      </a:br>
                      <a:r>
                        <a:rPr lang="da-DK" sz="1100" u="none" strike="noStrike" dirty="0">
                          <a:effectLst/>
                        </a:rPr>
                        <a:t> </a:t>
                      </a:r>
                      <a:endParaRPr lang="da-DK" sz="1100" b="1" i="0" u="none" strike="noStrike" dirty="0">
                        <a:solidFill>
                          <a:srgbClr val="FFFFFF"/>
                        </a:solidFill>
                        <a:effectLst/>
                        <a:latin typeface="Arial" panose="020B0604020202020204" pitchFamily="34" charset="0"/>
                      </a:endParaRPr>
                    </a:p>
                  </a:txBody>
                  <a:tcPr marL="6350" marR="6350" marT="6350" marB="0"/>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39900795"/>
                  </a:ext>
                </a:extLst>
              </a:tr>
              <a:tr h="371475">
                <a:tc>
                  <a:txBody>
                    <a:bodyPr/>
                    <a:lstStyle/>
                    <a:p>
                      <a:pPr algn="l" rtl="0" fontAlgn="ctr"/>
                      <a:r>
                        <a:rPr lang="da-DK" sz="1000" u="none" strike="noStrike">
                          <a:effectLst/>
                        </a:rPr>
                        <a:t> </a:t>
                      </a:r>
                      <a:endParaRPr lang="da-DK" sz="1000" b="1" i="0" u="none" strike="noStrike">
                        <a:solidFill>
                          <a:srgbClr val="FFFFFF"/>
                        </a:solidFill>
                        <a:effectLst/>
                        <a:latin typeface="Arial" panose="020B0604020202020204" pitchFamily="34" charset="0"/>
                      </a:endParaRPr>
                    </a:p>
                  </a:txBody>
                  <a:tcPr marL="6350" marR="6350" marT="6350" marB="0" anchor="ctr"/>
                </a:tc>
                <a:tc gridSpan="3">
                  <a:txBody>
                    <a:bodyPr/>
                    <a:lstStyle/>
                    <a:p>
                      <a:pPr algn="ctr" rtl="0" fontAlgn="ctr"/>
                      <a:r>
                        <a:rPr lang="da-DK" sz="1000" u="none" strike="noStrike" dirty="0">
                          <a:effectLst/>
                        </a:rPr>
                        <a:t>Teknisk studentereksamen (Htx)</a:t>
                      </a:r>
                      <a:endParaRPr lang="da-DK" sz="1000" b="0" i="0" u="none" strike="noStrike" dirty="0">
                        <a:solidFill>
                          <a:srgbClr val="404041"/>
                        </a:solidFill>
                        <a:effectLst/>
                        <a:latin typeface="Arial" panose="020B0604020202020204" pitchFamily="34" charset="0"/>
                      </a:endParaRPr>
                    </a:p>
                  </a:txBody>
                  <a:tcPr marL="6350" marR="6350" marT="6350"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a:effectLst/>
                        </a:rPr>
                        <a:t>Almen studentereksamen (Stx)</a:t>
                      </a:r>
                      <a:endParaRPr lang="da-DK" sz="1000" b="0" i="0" u="none" strike="noStrike">
                        <a:solidFill>
                          <a:srgbClr val="404041"/>
                        </a:solidFill>
                        <a:effectLst/>
                        <a:latin typeface="Arial" panose="020B0604020202020204" pitchFamily="34" charset="0"/>
                      </a:endParaRPr>
                    </a:p>
                  </a:txBody>
                  <a:tcPr marL="6350" marR="6350" marT="6350" marB="0" anchor="ctr"/>
                </a:tc>
                <a:tc hMerge="1">
                  <a:txBody>
                    <a:bodyPr/>
                    <a:lstStyle/>
                    <a:p>
                      <a:endParaRPr lang="da-DK"/>
                    </a:p>
                  </a:txBody>
                  <a:tcPr/>
                </a:tc>
                <a:tc hMerge="1">
                  <a:txBody>
                    <a:bodyPr/>
                    <a:lstStyle/>
                    <a:p>
                      <a:endParaRPr lang="da-DK"/>
                    </a:p>
                  </a:txBody>
                  <a:tcPr/>
                </a:tc>
                <a:tc gridSpan="3">
                  <a:txBody>
                    <a:bodyPr/>
                    <a:lstStyle/>
                    <a:p>
                      <a:pPr algn="ctr" rtl="0" fontAlgn="ctr"/>
                      <a:r>
                        <a:rPr lang="da-DK" sz="1000" u="none" strike="noStrike">
                          <a:effectLst/>
                        </a:rPr>
                        <a:t>Højere forberedelseseksamen (Hf)</a:t>
                      </a:r>
                      <a:endParaRPr lang="da-DK" sz="1000" b="0" i="0" u="none" strike="noStrike">
                        <a:solidFill>
                          <a:srgbClr val="404041"/>
                        </a:solidFill>
                        <a:effectLst/>
                        <a:latin typeface="Arial" panose="020B0604020202020204" pitchFamily="34" charset="0"/>
                      </a:endParaRPr>
                    </a:p>
                  </a:txBody>
                  <a:tcPr marL="6350" marR="6350" marT="6350"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511381840"/>
                  </a:ext>
                </a:extLst>
              </a:tr>
              <a:tr h="190500">
                <a:tc>
                  <a:txBody>
                    <a:bodyPr/>
                    <a:lstStyle/>
                    <a:p>
                      <a:pPr algn="l" rtl="0" fontAlgn="ctr"/>
                      <a:r>
                        <a:rPr lang="da-DK" sz="1000" u="none" strike="noStrike">
                          <a:effectLst/>
                        </a:rPr>
                        <a:t>Dimissionsår</a:t>
                      </a:r>
                      <a:endParaRPr lang="da-DK" sz="1000" b="1" i="0" u="none" strike="noStrike">
                        <a:solidFill>
                          <a:srgbClr val="FFFFFF"/>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2014</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2015</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2014</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2015</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2014</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2015</a:t>
                      </a:r>
                      <a:endParaRPr lang="da-DK" sz="1000" b="0" i="0" u="none" strike="noStrike">
                        <a:solidFill>
                          <a:srgbClr val="404041"/>
                        </a:solidFill>
                        <a:effectLst/>
                        <a:latin typeface="Arial" panose="020B0604020202020204" pitchFamily="34" charset="0"/>
                      </a:endParaRPr>
                    </a:p>
                  </a:txBody>
                  <a:tcPr marL="6350" marR="6350" marT="6350" marB="0" anchor="ctr"/>
                </a:tc>
                <a:tc>
                  <a:txBody>
                    <a:bodyPr/>
                    <a:lstStyle/>
                    <a:p>
                      <a:pPr algn="ctr" rtl="0" fontAlgn="ctr"/>
                      <a:r>
                        <a:rPr lang="da-DK" sz="1000" u="none" strike="noStrike">
                          <a:effectLst/>
                        </a:rPr>
                        <a:t>2016</a:t>
                      </a:r>
                      <a:endParaRPr lang="da-DK" sz="1000" b="0" i="0" u="none" strike="noStrike">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74318938"/>
                  </a:ext>
                </a:extLst>
              </a:tr>
              <a:tr h="336550">
                <a:tc>
                  <a:txBody>
                    <a:bodyPr/>
                    <a:lstStyle/>
                    <a:p>
                      <a:pPr algn="l" rtl="0" fontAlgn="ctr"/>
                      <a:r>
                        <a:rPr lang="da-DK" sz="1000" u="none" strike="noStrike">
                          <a:effectLst/>
                        </a:rPr>
                        <a:t>AARHUS GYM.</a:t>
                      </a:r>
                      <a:endParaRPr lang="da-DK" sz="1000" b="1" i="0" u="none" strike="noStrike">
                        <a:solidFill>
                          <a:srgbClr val="FFFFFF"/>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73%</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73%</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74%</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74%</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74%</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71%</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59%</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54%</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45%</a:t>
                      </a:r>
                      <a:endParaRPr lang="da-DK" sz="1100" b="0" i="0" u="none" strike="noStrike" dirty="0">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504424707"/>
                  </a:ext>
                </a:extLst>
              </a:tr>
              <a:tr h="336550">
                <a:tc>
                  <a:txBody>
                    <a:bodyPr/>
                    <a:lstStyle/>
                    <a:p>
                      <a:pPr algn="l" rtl="0" fontAlgn="ctr"/>
                      <a:r>
                        <a:rPr lang="da-DK" sz="1000" u="none" strike="noStrike" dirty="0">
                          <a:effectLst/>
                        </a:rPr>
                        <a:t>Landsgennemsnittet</a:t>
                      </a:r>
                      <a:endParaRPr lang="da-DK" sz="1000" b="1" i="0" u="none" strike="noStrike" dirty="0">
                        <a:solidFill>
                          <a:srgbClr val="FFFFFF"/>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75%</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74%</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74%</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73%</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71%</a:t>
                      </a:r>
                      <a:endParaRPr lang="da-DK" sz="1100" b="0" i="0" u="none" strike="noStrike" dirty="0">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70%</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51%</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a:effectLst/>
                        </a:rPr>
                        <a:t>51%</a:t>
                      </a:r>
                      <a:endParaRPr lang="da-DK" sz="1100" b="0" i="0" u="none" strike="noStrike">
                        <a:solidFill>
                          <a:srgbClr val="404041"/>
                        </a:solidFill>
                        <a:effectLst/>
                        <a:latin typeface="Arial" panose="020B0604020202020204" pitchFamily="34" charset="0"/>
                      </a:endParaRPr>
                    </a:p>
                  </a:txBody>
                  <a:tcPr marL="6350" marR="6350" marT="6350" marB="0" anchor="ctr"/>
                </a:tc>
                <a:tc>
                  <a:txBody>
                    <a:bodyPr/>
                    <a:lstStyle/>
                    <a:p>
                      <a:pPr algn="r" rtl="0" fontAlgn="ctr"/>
                      <a:r>
                        <a:rPr lang="da-DK" sz="1100" u="none" strike="noStrike" dirty="0">
                          <a:effectLst/>
                        </a:rPr>
                        <a:t>50%</a:t>
                      </a:r>
                      <a:endParaRPr lang="da-DK" sz="1100" b="0" i="0" u="none" strike="noStrike" dirty="0">
                        <a:solidFill>
                          <a:srgbClr val="40404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847208365"/>
                  </a:ext>
                </a:extLst>
              </a:tr>
            </a:tbl>
          </a:graphicData>
        </a:graphic>
      </p:graphicFrame>
      <p:sp>
        <p:nvSpPr>
          <p:cNvPr id="10" name="Tekstfelt 9">
            <a:extLst>
              <a:ext uri="{FF2B5EF4-FFF2-40B4-BE49-F238E27FC236}">
                <a16:creationId xmlns:a16="http://schemas.microsoft.com/office/drawing/2014/main" id="{19E3C10C-949A-4CED-BA41-F9A7F3AADAE4}"/>
              </a:ext>
            </a:extLst>
          </p:cNvPr>
          <p:cNvSpPr txBox="1"/>
          <p:nvPr/>
        </p:nvSpPr>
        <p:spPr>
          <a:xfrm>
            <a:off x="546447" y="5855035"/>
            <a:ext cx="8418039" cy="698717"/>
          </a:xfrm>
          <a:prstGeom prst="rect">
            <a:avLst/>
          </a:prstGeom>
          <a:noFill/>
        </p:spPr>
        <p:txBody>
          <a:bodyPr wrap="square" rtlCol="0">
            <a:spAutoFit/>
          </a:bodyPr>
          <a:lstStyle/>
          <a:p>
            <a:pPr>
              <a:lnSpc>
                <a:spcPct val="150000"/>
              </a:lnSpc>
            </a:pPr>
            <a:r>
              <a:rPr lang="da-DK" sz="1400" dirty="0"/>
              <a:t>Andelen af STX og HTX-elever fra AARHUS GYMNASIUM, der fortsætter på en videregående uddannelse er på niveau med landsgennemsnittet. Dog er overgangen for vores HF-elever under niveau. </a:t>
            </a:r>
          </a:p>
        </p:txBody>
      </p:sp>
    </p:spTree>
    <p:extLst>
      <p:ext uri="{BB962C8B-B14F-4D97-AF65-F5344CB8AC3E}">
        <p14:creationId xmlns:p14="http://schemas.microsoft.com/office/powerpoint/2010/main" val="1818108872"/>
      </p:ext>
    </p:extLst>
  </p:cSld>
  <p:clrMapOvr>
    <a:masterClrMapping/>
  </p:clrMapOvr>
</p:sld>
</file>

<file path=ppt/theme/theme1.xml><?xml version="1.0" encoding="utf-8"?>
<a:theme xmlns:a="http://schemas.openxmlformats.org/drawingml/2006/main" name="AARHUS TECH Master_DK">
  <a:themeElements>
    <a:clrScheme name="Brugerdefineret 5">
      <a:dk1>
        <a:srgbClr val="404041"/>
      </a:dk1>
      <a:lt1>
        <a:sysClr val="window" lastClr="FFFFFF"/>
      </a:lt1>
      <a:dk2>
        <a:srgbClr val="C3C5C7"/>
      </a:dk2>
      <a:lt2>
        <a:srgbClr val="EEECE1"/>
      </a:lt2>
      <a:accent1>
        <a:srgbClr val="404041"/>
      </a:accent1>
      <a:accent2>
        <a:srgbClr val="652D86"/>
      </a:accent2>
      <a:accent3>
        <a:srgbClr val="AEB4AB"/>
      </a:accent3>
      <a:accent4>
        <a:srgbClr val="DE3831"/>
      </a:accent4>
      <a:accent5>
        <a:srgbClr val="9FD9EB"/>
      </a:accent5>
      <a:accent6>
        <a:srgbClr val="11175E"/>
      </a:accent6>
      <a:hlink>
        <a:srgbClr val="404041"/>
      </a:hlink>
      <a:folHlink>
        <a:srgbClr val="00000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ARHUSTECH_master.potx" id="{32786041-5F85-4C2F-89C3-D6BEFA288EBC}" vid="{A98A0FC0-5842-4975-8F64-4C999BBF325D}"/>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606425679116C4E8D8C942487435496" ma:contentTypeVersion="13" ma:contentTypeDescription="Opret et nyt dokument." ma:contentTypeScope="" ma:versionID="d9d1624fe80bcb00f5680b82154c6073">
  <xsd:schema xmlns:xsd="http://www.w3.org/2001/XMLSchema" xmlns:xs="http://www.w3.org/2001/XMLSchema" xmlns:p="http://schemas.microsoft.com/office/2006/metadata/properties" xmlns:ns2="eb41724a-1d21-4070-8c69-7bb38309b80c" xmlns:ns3="45a40cf4-1ebd-4b18-8f22-57ac45f962a8" targetNamespace="http://schemas.microsoft.com/office/2006/metadata/properties" ma:root="true" ma:fieldsID="1fac7ed406c2072b3e75287cfc2e40a1" ns2:_="" ns3:_="">
    <xsd:import namespace="eb41724a-1d21-4070-8c69-7bb38309b80c"/>
    <xsd:import namespace="45a40cf4-1ebd-4b18-8f22-57ac45f962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1724a-1d21-4070-8c69-7bb38309b80c"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a40cf4-1ebd-4b18-8f22-57ac45f962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f0e684f2-bab4-409c-89cc-b34f56016d57"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402571-D5DF-4545-A304-3AA7C0E5DC94}"/>
</file>

<file path=customXml/itemProps2.xml><?xml version="1.0" encoding="utf-8"?>
<ds:datastoreItem xmlns:ds="http://schemas.openxmlformats.org/officeDocument/2006/customXml" ds:itemID="{DE562B11-4B9E-42F0-BB64-CB187183053B}"/>
</file>

<file path=customXml/itemProps3.xml><?xml version="1.0" encoding="utf-8"?>
<ds:datastoreItem xmlns:ds="http://schemas.openxmlformats.org/officeDocument/2006/customXml" ds:itemID="{F4DBC7BB-7F69-4AFC-87B1-AA263DD23EAA}"/>
</file>

<file path=customXml/itemProps4.xml><?xml version="1.0" encoding="utf-8"?>
<ds:datastoreItem xmlns:ds="http://schemas.openxmlformats.org/officeDocument/2006/customXml" ds:itemID="{09C201A4-2FCC-4B2F-9D73-66905A21DA1A}"/>
</file>

<file path=docProps/app.xml><?xml version="1.0" encoding="utf-8"?>
<Properties xmlns="http://schemas.openxmlformats.org/officeDocument/2006/extended-properties" xmlns:vt="http://schemas.openxmlformats.org/officeDocument/2006/docPropsVTypes">
  <Template>AARHUSTECH_master</Template>
  <TotalTime>3711</TotalTime>
  <Words>1213</Words>
  <Application>Microsoft Office PowerPoint</Application>
  <PresentationFormat>Skærmshow (4:3)</PresentationFormat>
  <Paragraphs>361</Paragraphs>
  <Slides>14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14</vt:i4>
      </vt:variant>
    </vt:vector>
  </HeadingPairs>
  <TitlesOfParts>
    <vt:vector size="18" baseType="lpstr">
      <vt:lpstr>Arial</vt:lpstr>
      <vt:lpstr>Calibri</vt:lpstr>
      <vt:lpstr>Wingdings</vt:lpstr>
      <vt:lpstr>AARHUS TECH Master_DK</vt:lpstr>
      <vt:lpstr>kvalitetsmål for Erhvervsuddannelserne, gymnasiale uddannelser samt arbejdsmarkedsuddannelser – aarhus tech</vt:lpstr>
      <vt:lpstr>PowerPoint-præsentation</vt:lpstr>
      <vt:lpstr>Målopfyldelse – kvalitetsmål uddannelserne:  </vt:lpstr>
      <vt:lpstr>Kvalitetsmålene for Erhvervsuddannelserne:  </vt:lpstr>
      <vt:lpstr>RESULTATER Mål 1 &amp; 2: </vt:lpstr>
      <vt:lpstr>resultater mål 3 &amp; 4:</vt:lpstr>
      <vt:lpstr>udviklingsopgaver Erhvervsuddannelserne 2019/2020:  </vt:lpstr>
      <vt:lpstr>Kvalitetsmålene for gymnasiale uddannelser:  </vt:lpstr>
      <vt:lpstr>Kvalitetsmålene for gymnasiale uddannelser:  </vt:lpstr>
      <vt:lpstr>Kvalitetsmålene for gymnasiale uddannelser:  </vt:lpstr>
      <vt:lpstr>udviklingsopgaver de gymnasiale uddannelser :  </vt:lpstr>
      <vt:lpstr>Kvalitetsmålene for AMU:  </vt:lpstr>
      <vt:lpstr>resultater for amu:  </vt:lpstr>
      <vt:lpstr>indsatser AMU:  </vt:lpstr>
    </vt:vector>
  </TitlesOfParts>
  <Company>AARHUS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Lindbo</dc:creator>
  <cp:lastModifiedBy>Mia Braamunch Rasmussen</cp:lastModifiedBy>
  <cp:revision>319</cp:revision>
  <cp:lastPrinted>2018-11-14T10:04:13Z</cp:lastPrinted>
  <dcterms:created xsi:type="dcterms:W3CDTF">2018-05-16T06:44:08Z</dcterms:created>
  <dcterms:modified xsi:type="dcterms:W3CDTF">2020-03-25T11:03:24Z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0x0101006606425679116C4E8D8C942487435496</vt:lpwstr>
  </property>
  <property fmtid="{D5CDD505-2E9C-101B-9397-08002B2CF9AE}" pid="3" name="Order">
    <vt:r8>100</vt:r8>
  </property>
</Properties>
</file>